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1"/>
  </p:sldMasterIdLst>
  <p:notesMasterIdLst>
    <p:notesMasterId r:id="rId21"/>
  </p:notesMasterIdLst>
  <p:sldIdLst>
    <p:sldId id="256" r:id="rId2"/>
    <p:sldId id="281" r:id="rId3"/>
    <p:sldId id="265" r:id="rId4"/>
    <p:sldId id="285" r:id="rId5"/>
    <p:sldId id="287" r:id="rId6"/>
    <p:sldId id="286" r:id="rId7"/>
    <p:sldId id="258" r:id="rId8"/>
    <p:sldId id="288" r:id="rId9"/>
    <p:sldId id="290" r:id="rId10"/>
    <p:sldId id="289" r:id="rId11"/>
    <p:sldId id="264" r:id="rId12"/>
    <p:sldId id="282" r:id="rId13"/>
    <p:sldId id="291" r:id="rId14"/>
    <p:sldId id="261" r:id="rId15"/>
    <p:sldId id="274" r:id="rId16"/>
    <p:sldId id="275" r:id="rId17"/>
    <p:sldId id="295" r:id="rId18"/>
    <p:sldId id="292" r:id="rId19"/>
    <p:sldId id="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67" autoAdjust="0"/>
    <p:restoredTop sz="94660"/>
  </p:normalViewPr>
  <p:slideViewPr>
    <p:cSldViewPr snapToGrid="0">
      <p:cViewPr varScale="1">
        <p:scale>
          <a:sx n="111" d="100"/>
          <a:sy n="111" d="100"/>
        </p:scale>
        <p:origin x="612"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A727C9-A336-451A-9540-703032050510}" type="datetimeFigureOut">
              <a:rPr lang="en-US" smtClean="0"/>
              <a:t>7/23/2023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EB1F6E-9EDD-455B-9D34-8123030A1F81}" type="slidenum">
              <a:rPr lang="en-US" smtClean="0"/>
              <a:t>‹#›</a:t>
            </a:fld>
            <a:endParaRPr lang="en-US"/>
          </a:p>
        </p:txBody>
      </p:sp>
    </p:spTree>
    <p:extLst>
      <p:ext uri="{BB962C8B-B14F-4D97-AF65-F5344CB8AC3E}">
        <p14:creationId xmlns:p14="http://schemas.microsoft.com/office/powerpoint/2010/main" val="1587203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843887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166264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97808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50B123-F1FD-4F09-AB6D-6559DC00D44D}" type="datetimeFigureOut">
              <a:rPr lang="en-US" smtClean="0"/>
              <a:t>7/23/2023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3903921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50B123-F1FD-4F09-AB6D-6559DC00D44D}" type="datetimeFigureOut">
              <a:rPr lang="en-US" smtClean="0"/>
              <a:t>7/23/2023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417763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50B123-F1FD-4F09-AB6D-6559DC00D44D}" type="datetimeFigureOut">
              <a:rPr lang="en-US" smtClean="0"/>
              <a:t>7/23/2023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866996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0B123-F1FD-4F09-AB6D-6559DC00D44D}" type="datetimeFigureOut">
              <a:rPr lang="en-US" smtClean="0"/>
              <a:t>7/23/2023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3532297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0B123-F1FD-4F09-AB6D-6559DC00D44D}" type="datetimeFigureOut">
              <a:rPr lang="en-US" smtClean="0"/>
              <a:t>7/23/2023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18719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3F7AA-35B2-4E24-B628-94ADC3116564}" type="slidenum">
              <a:rPr lang="en-US" smtClean="0"/>
              <a:t>‹#›</a:t>
            </a:fld>
            <a:endParaRPr lang="en-US"/>
          </a:p>
        </p:txBody>
      </p:sp>
      <p:sp>
        <p:nvSpPr>
          <p:cNvPr id="5" name="Date Placeholder 4"/>
          <p:cNvSpPr>
            <a:spLocks noGrp="1"/>
          </p:cNvSpPr>
          <p:nvPr>
            <p:ph type="dt" sz="half" idx="10"/>
          </p:nvPr>
        </p:nvSpPr>
        <p:spPr/>
        <p:txBody>
          <a:bodyPr/>
          <a:lstStyle/>
          <a:p>
            <a:fld id="{4650B123-F1FD-4F09-AB6D-6559DC00D44D}" type="datetimeFigureOut">
              <a:rPr lang="en-US" smtClean="0"/>
              <a:t>7/23/2023</a:t>
            </a:fld>
            <a:endParaRPr lang="en-US"/>
          </a:p>
        </p:txBody>
      </p:sp>
    </p:spTree>
    <p:extLst>
      <p:ext uri="{BB962C8B-B14F-4D97-AF65-F5344CB8AC3E}">
        <p14:creationId xmlns:p14="http://schemas.microsoft.com/office/powerpoint/2010/main" val="1594659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0996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1919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3783978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23205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413156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1711684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0B123-F1FD-4F09-AB6D-6559DC00D44D}" type="datetimeFigureOut">
              <a:rPr lang="en-US" smtClean="0"/>
              <a:t>7/23/2023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F7AA-35B2-4E24-B628-94ADC3116564}" type="slidenum">
              <a:rPr lang="en-US" smtClean="0"/>
              <a:t>‹#›</a:t>
            </a:fld>
            <a:endParaRPr lang="en-US"/>
          </a:p>
        </p:txBody>
      </p:sp>
    </p:spTree>
    <p:extLst>
      <p:ext uri="{BB962C8B-B14F-4D97-AF65-F5344CB8AC3E}">
        <p14:creationId xmlns:p14="http://schemas.microsoft.com/office/powerpoint/2010/main" val="290868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650B123-F1FD-4F09-AB6D-6559DC00D44D}" type="datetimeFigureOut">
              <a:rPr lang="en-US" smtClean="0"/>
              <a:t>7/23/2023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FD3F7AA-35B2-4E24-B628-94ADC3116564}" type="slidenum">
              <a:rPr lang="en-US" smtClean="0"/>
              <a:t>‹#›</a:t>
            </a:fld>
            <a:endParaRPr lang="en-US"/>
          </a:p>
        </p:txBody>
      </p:sp>
    </p:spTree>
    <p:extLst>
      <p:ext uri="{BB962C8B-B14F-4D97-AF65-F5344CB8AC3E}">
        <p14:creationId xmlns:p14="http://schemas.microsoft.com/office/powerpoint/2010/main" val="1615369020"/>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559" y="1829249"/>
            <a:ext cx="9295391" cy="1646302"/>
          </a:xfrm>
        </p:spPr>
        <p:txBody>
          <a:bodyPr/>
          <a:lstStyle/>
          <a:p>
            <a:r>
              <a:rPr lang="vi-VN" sz="9600" dirty="0">
                <a:solidFill>
                  <a:schemeClr val="accent1">
                    <a:lumMod val="50000"/>
                  </a:schemeClr>
                </a:solidFill>
              </a:rPr>
              <a:t>Huấn Luyện </a:t>
            </a:r>
            <a:r>
              <a:rPr lang="en-US" sz="9600" dirty="0">
                <a:solidFill>
                  <a:schemeClr val="accent1">
                    <a:lumMod val="50000"/>
                  </a:schemeClr>
                </a:solidFill>
              </a:rPr>
              <a:t>T4T</a:t>
            </a:r>
          </a:p>
        </p:txBody>
      </p:sp>
      <p:sp>
        <p:nvSpPr>
          <p:cNvPr id="3" name="Subtitle 2"/>
          <p:cNvSpPr>
            <a:spLocks noGrp="1"/>
          </p:cNvSpPr>
          <p:nvPr>
            <p:ph type="subTitle" idx="1"/>
          </p:nvPr>
        </p:nvSpPr>
        <p:spPr>
          <a:xfrm>
            <a:off x="3875855" y="3663275"/>
            <a:ext cx="5349702" cy="2006015"/>
          </a:xfrm>
        </p:spPr>
        <p:txBody>
          <a:bodyPr>
            <a:normAutofit fontScale="62500" lnSpcReduction="20000"/>
          </a:bodyPr>
          <a:lstStyle/>
          <a:p>
            <a:r>
              <a:rPr lang="en-US" sz="6500" dirty="0"/>
              <a:t>Ying and Grace Kai</a:t>
            </a:r>
          </a:p>
          <a:p>
            <a:r>
              <a:rPr lang="en-US" sz="6500" dirty="0">
                <a:solidFill>
                  <a:srgbClr val="0070C0"/>
                </a:solidFill>
              </a:rPr>
              <a:t>www.t4tglobal.org</a:t>
            </a:r>
          </a:p>
          <a:p>
            <a:r>
              <a:rPr lang="en-US" sz="6500" dirty="0">
                <a:solidFill>
                  <a:srgbClr val="0070C0"/>
                </a:solidFill>
              </a:rPr>
              <a:t>ykai@pobox.com</a:t>
            </a:r>
          </a:p>
          <a:p>
            <a:endParaRPr lang="en-US" sz="4000" dirty="0"/>
          </a:p>
        </p:txBody>
      </p:sp>
    </p:spTree>
    <p:extLst>
      <p:ext uri="{BB962C8B-B14F-4D97-AF65-F5344CB8AC3E}">
        <p14:creationId xmlns:p14="http://schemas.microsoft.com/office/powerpoint/2010/main" val="321385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5400" dirty="0">
                <a:solidFill>
                  <a:schemeClr val="accent1">
                    <a:lumMod val="50000"/>
                  </a:schemeClr>
                </a:solidFill>
              </a:rPr>
              <a:t>Huấn Luyện </a:t>
            </a:r>
            <a:r>
              <a:rPr lang="en-US" sz="5400" dirty="0">
                <a:solidFill>
                  <a:schemeClr val="accent1">
                    <a:lumMod val="50000"/>
                  </a:schemeClr>
                </a:solidFill>
              </a:rPr>
              <a:t>T4T</a:t>
            </a:r>
          </a:p>
        </p:txBody>
      </p:sp>
      <p:sp>
        <p:nvSpPr>
          <p:cNvPr id="3" name="Content Placeholder 2"/>
          <p:cNvSpPr>
            <a:spLocks noGrp="1"/>
          </p:cNvSpPr>
          <p:nvPr>
            <p:ph idx="1"/>
          </p:nvPr>
        </p:nvSpPr>
        <p:spPr>
          <a:xfrm>
            <a:off x="617415" y="1609969"/>
            <a:ext cx="8656587" cy="4431393"/>
          </a:xfrm>
        </p:spPr>
        <p:txBody>
          <a:bodyPr>
            <a:normAutofit/>
          </a:bodyPr>
          <a:lstStyle/>
          <a:p>
            <a:pPr marL="0" indent="0">
              <a:buNone/>
            </a:pPr>
            <a:r>
              <a:rPr lang="en-US" sz="3600" dirty="0"/>
              <a:t>“</a:t>
            </a:r>
            <a:r>
              <a:rPr lang="vi-VN" sz="3600" dirty="0"/>
              <a:t>Vậy, hãy đi khiến muôn dân trở nên môn đồ Ta, hãy nhân danh Đức Chúa Cha, Đức Chúa Con và Đức Thánh Linh làm báp-têm cho họ và dạy họ giữ mọi điều Ta đã truyền cho các con. Và nầy, Ta luôn ở với các con cho đến tận thế</a:t>
            </a:r>
            <a:r>
              <a:rPr lang="en-US" sz="3600" dirty="0"/>
              <a:t>.”</a:t>
            </a:r>
          </a:p>
          <a:p>
            <a:pPr marL="0" indent="0">
              <a:buNone/>
            </a:pPr>
            <a:r>
              <a:rPr lang="en-US" sz="3600" dirty="0"/>
              <a:t>             						- </a:t>
            </a:r>
            <a:r>
              <a:rPr lang="vi-VN" sz="3600" dirty="0"/>
              <a:t>Ma-thi-ơ</a:t>
            </a:r>
            <a:r>
              <a:rPr lang="en-US" sz="3600" dirty="0"/>
              <a:t> 28:19-20</a:t>
            </a:r>
          </a:p>
          <a:p>
            <a:pPr lvl="1"/>
            <a:endParaRPr lang="en-US" sz="3400" dirty="0"/>
          </a:p>
          <a:p>
            <a:pPr marL="0" indent="0">
              <a:buNone/>
            </a:pPr>
            <a:endParaRPr lang="en-US" dirty="0"/>
          </a:p>
        </p:txBody>
      </p:sp>
    </p:spTree>
    <p:extLst>
      <p:ext uri="{BB962C8B-B14F-4D97-AF65-F5344CB8AC3E}">
        <p14:creationId xmlns:p14="http://schemas.microsoft.com/office/powerpoint/2010/main" val="437614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5400" dirty="0">
                <a:solidFill>
                  <a:schemeClr val="accent1">
                    <a:lumMod val="50000"/>
                  </a:schemeClr>
                </a:solidFill>
              </a:rPr>
              <a:t>Ba điểm chính của </a:t>
            </a:r>
            <a:r>
              <a:rPr lang="en-US" sz="5400" dirty="0">
                <a:solidFill>
                  <a:schemeClr val="accent1">
                    <a:lumMod val="50000"/>
                  </a:schemeClr>
                </a:solidFill>
              </a:rPr>
              <a:t>T4T</a:t>
            </a:r>
          </a:p>
        </p:txBody>
      </p:sp>
      <p:sp>
        <p:nvSpPr>
          <p:cNvPr id="3" name="Content Placeholder 2"/>
          <p:cNvSpPr>
            <a:spLocks noGrp="1"/>
          </p:cNvSpPr>
          <p:nvPr>
            <p:ph idx="1"/>
          </p:nvPr>
        </p:nvSpPr>
        <p:spPr>
          <a:xfrm>
            <a:off x="343151" y="1711157"/>
            <a:ext cx="9594135" cy="4439208"/>
          </a:xfrm>
        </p:spPr>
        <p:txBody>
          <a:bodyPr>
            <a:normAutofit/>
          </a:bodyPr>
          <a:lstStyle/>
          <a:p>
            <a:r>
              <a:rPr lang="vi-VN" sz="3600" dirty="0"/>
              <a:t>Vâng Theo Đại Mạng Lệnh của Chúa Giê-xu</a:t>
            </a:r>
            <a:endParaRPr lang="en-US" sz="3600" dirty="0"/>
          </a:p>
          <a:p>
            <a:r>
              <a:rPr lang="vi-VN" sz="3600" dirty="0"/>
              <a:t>Hiểu Được Tấm Lòng Cha Trên Trời </a:t>
            </a:r>
            <a:endParaRPr lang="en-US" sz="3600" dirty="0"/>
          </a:p>
          <a:p>
            <a:r>
              <a:rPr lang="vi-VN" sz="3600" dirty="0"/>
              <a:t>Làm Việc Trong Năng Quyền Của Chúa Thánh Linh</a:t>
            </a:r>
            <a:endParaRPr lang="en-US" sz="3600" dirty="0"/>
          </a:p>
        </p:txBody>
      </p:sp>
    </p:spTree>
    <p:extLst>
      <p:ext uri="{BB962C8B-B14F-4D97-AF65-F5344CB8AC3E}">
        <p14:creationId xmlns:p14="http://schemas.microsoft.com/office/powerpoint/2010/main" val="4206354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5400" dirty="0">
                <a:solidFill>
                  <a:schemeClr val="accent1">
                    <a:lumMod val="50000"/>
                  </a:schemeClr>
                </a:solidFill>
              </a:rPr>
              <a:t>Huấn Luyện </a:t>
            </a:r>
            <a:r>
              <a:rPr lang="en-US" sz="5400" dirty="0">
                <a:solidFill>
                  <a:schemeClr val="accent1">
                    <a:lumMod val="50000"/>
                  </a:schemeClr>
                </a:solidFill>
              </a:rPr>
              <a:t>T4T </a:t>
            </a:r>
          </a:p>
        </p:txBody>
      </p:sp>
      <p:sp>
        <p:nvSpPr>
          <p:cNvPr id="3" name="Content Placeholder 2"/>
          <p:cNvSpPr>
            <a:spLocks noGrp="1"/>
          </p:cNvSpPr>
          <p:nvPr>
            <p:ph idx="1"/>
          </p:nvPr>
        </p:nvSpPr>
        <p:spPr>
          <a:xfrm>
            <a:off x="441802" y="1670525"/>
            <a:ext cx="9683210" cy="4431393"/>
          </a:xfrm>
        </p:spPr>
        <p:txBody>
          <a:bodyPr>
            <a:normAutofit fontScale="77500" lnSpcReduction="20000"/>
          </a:bodyPr>
          <a:lstStyle/>
          <a:p>
            <a:r>
              <a:rPr lang="vi-VN" sz="3600" dirty="0"/>
              <a:t>Ma-thi-ơ</a:t>
            </a:r>
            <a:r>
              <a:rPr lang="en-US" sz="3600" dirty="0"/>
              <a:t> 28:19-20</a:t>
            </a:r>
          </a:p>
          <a:p>
            <a:pPr lvl="1"/>
            <a:r>
              <a:rPr lang="vi-VN" sz="3400" dirty="0"/>
              <a:t>Đi</a:t>
            </a:r>
            <a:r>
              <a:rPr lang="en-US" sz="3400" dirty="0"/>
              <a:t>! (</a:t>
            </a:r>
            <a:r>
              <a:rPr lang="vi-VN" sz="3400" dirty="0"/>
              <a:t>không phải đến</a:t>
            </a:r>
            <a:r>
              <a:rPr lang="en-US" sz="3400" dirty="0"/>
              <a:t>!)</a:t>
            </a:r>
          </a:p>
          <a:p>
            <a:pPr lvl="1"/>
            <a:r>
              <a:rPr lang="vi-VN" sz="3400" dirty="0"/>
              <a:t>Chia sẻ với tất cả mọi người – không chọn người</a:t>
            </a:r>
            <a:endParaRPr lang="en-US" sz="3400" dirty="0"/>
          </a:p>
          <a:p>
            <a:pPr lvl="1"/>
            <a:r>
              <a:rPr lang="vi-VN" sz="3400" dirty="0"/>
              <a:t>Làm môn đệ, không phải chỉ làm thành viền của Hội thánh</a:t>
            </a:r>
            <a:endParaRPr lang="en-US" sz="3400" dirty="0"/>
          </a:p>
          <a:p>
            <a:pPr lvl="1"/>
            <a:r>
              <a:rPr lang="vi-VN" sz="3400" dirty="0"/>
              <a:t>Dạy họ sử dụng câu chuyện của chính họ để chia sẻ tình yêu của Chúa Giê-xu </a:t>
            </a:r>
            <a:endParaRPr lang="en-US" sz="3400" dirty="0"/>
          </a:p>
          <a:p>
            <a:pPr lvl="1"/>
            <a:r>
              <a:rPr lang="vi-VN" sz="3400" dirty="0"/>
              <a:t>Đào tạo cho đến khi họ có thể đào tạo lại cho người khác</a:t>
            </a:r>
            <a:endParaRPr lang="en-US" sz="3400" dirty="0"/>
          </a:p>
          <a:p>
            <a:pPr lvl="1"/>
            <a:r>
              <a:rPr lang="vi-VN" sz="3400" dirty="0"/>
              <a:t>Vâng lời</a:t>
            </a:r>
            <a:endParaRPr lang="en-US" sz="3400" dirty="0"/>
          </a:p>
          <a:p>
            <a:pPr lvl="1"/>
            <a:r>
              <a:rPr lang="vi-VN" sz="3400" dirty="0"/>
              <a:t>Nắm chắc Lời hứa của Chúa Giê-xu hứa sẽ luôn ở với chúng ta</a:t>
            </a:r>
            <a:endParaRPr lang="en-US" sz="3400" dirty="0"/>
          </a:p>
          <a:p>
            <a:pPr lvl="1"/>
            <a:endParaRPr lang="en-US" sz="3400" dirty="0"/>
          </a:p>
          <a:p>
            <a:pPr marL="0" indent="0">
              <a:buNone/>
            </a:pPr>
            <a:endParaRPr lang="en-US" dirty="0"/>
          </a:p>
        </p:txBody>
      </p:sp>
    </p:spTree>
    <p:extLst>
      <p:ext uri="{BB962C8B-B14F-4D97-AF65-F5344CB8AC3E}">
        <p14:creationId xmlns:p14="http://schemas.microsoft.com/office/powerpoint/2010/main" val="254251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1"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5400" dirty="0">
                <a:solidFill>
                  <a:schemeClr val="accent1">
                    <a:lumMod val="50000"/>
                  </a:schemeClr>
                </a:solidFill>
              </a:rPr>
              <a:t>Huấn Luyện </a:t>
            </a:r>
            <a:r>
              <a:rPr lang="en-US" sz="5400" dirty="0">
                <a:solidFill>
                  <a:schemeClr val="accent1">
                    <a:lumMod val="50000"/>
                  </a:schemeClr>
                </a:solidFill>
              </a:rPr>
              <a:t>T4T </a:t>
            </a:r>
          </a:p>
        </p:txBody>
      </p:sp>
      <p:sp>
        <p:nvSpPr>
          <p:cNvPr id="3" name="Content Placeholder 2"/>
          <p:cNvSpPr>
            <a:spLocks noGrp="1"/>
          </p:cNvSpPr>
          <p:nvPr>
            <p:ph idx="1"/>
          </p:nvPr>
        </p:nvSpPr>
        <p:spPr>
          <a:xfrm>
            <a:off x="617415" y="1609969"/>
            <a:ext cx="8656587" cy="4431393"/>
          </a:xfrm>
        </p:spPr>
        <p:txBody>
          <a:bodyPr>
            <a:normAutofit fontScale="77500" lnSpcReduction="20000"/>
          </a:bodyPr>
          <a:lstStyle/>
          <a:p>
            <a:pPr marL="0" indent="0">
              <a:buNone/>
            </a:pPr>
            <a:r>
              <a:rPr lang="vi-VN" sz="3600" dirty="0"/>
              <a:t>Thảo luận theo nhóm 5 người</a:t>
            </a:r>
            <a:r>
              <a:rPr lang="en-US" sz="3600" dirty="0"/>
              <a:t>:</a:t>
            </a:r>
          </a:p>
          <a:p>
            <a:pPr marL="971550" lvl="1" indent="-514350">
              <a:buFont typeface="+mj-lt"/>
              <a:buAutoNum type="arabicPeriod"/>
            </a:pPr>
            <a:r>
              <a:rPr lang="en-US" sz="3000" dirty="0" err="1"/>
              <a:t>Những</a:t>
            </a:r>
            <a:r>
              <a:rPr lang="en-US" sz="3000" dirty="0"/>
              <a:t> </a:t>
            </a:r>
            <a:r>
              <a:rPr lang="en-US" sz="3000" dirty="0" err="1"/>
              <a:t>điểm</a:t>
            </a:r>
            <a:r>
              <a:rPr lang="en-US" sz="3000" dirty="0"/>
              <a:t> </a:t>
            </a:r>
            <a:r>
              <a:rPr lang="en-US" sz="3000" dirty="0" err="1"/>
              <a:t>chính</a:t>
            </a:r>
            <a:r>
              <a:rPr lang="en-US" sz="3000" dirty="0"/>
              <a:t> </a:t>
            </a:r>
            <a:r>
              <a:rPr lang="en-US" sz="3000" dirty="0" err="1"/>
              <a:t>về</a:t>
            </a:r>
            <a:r>
              <a:rPr lang="en-US" sz="3000" dirty="0"/>
              <a:t> </a:t>
            </a:r>
            <a:r>
              <a:rPr lang="en-US" sz="3000" dirty="0" err="1"/>
              <a:t>Đại</a:t>
            </a:r>
            <a:r>
              <a:rPr lang="en-US" sz="3000" dirty="0"/>
              <a:t> </a:t>
            </a:r>
            <a:r>
              <a:rPr lang="en-US" sz="3000" dirty="0" err="1"/>
              <a:t>Mạng</a:t>
            </a:r>
            <a:r>
              <a:rPr lang="en-US" sz="3000" dirty="0"/>
              <a:t> </a:t>
            </a:r>
            <a:r>
              <a:rPr lang="en-US" sz="3000" dirty="0" err="1"/>
              <a:t>Lệnh</a:t>
            </a:r>
            <a:r>
              <a:rPr lang="en-US" sz="3000" dirty="0"/>
              <a:t> </a:t>
            </a:r>
            <a:r>
              <a:rPr lang="en-US" sz="3000" dirty="0" err="1"/>
              <a:t>của</a:t>
            </a:r>
            <a:r>
              <a:rPr lang="en-US" sz="3000" dirty="0"/>
              <a:t> </a:t>
            </a:r>
            <a:r>
              <a:rPr lang="en-US" sz="3000" dirty="0" err="1"/>
              <a:t>Chúa</a:t>
            </a:r>
            <a:r>
              <a:rPr lang="en-US" sz="3000" dirty="0"/>
              <a:t> </a:t>
            </a:r>
            <a:r>
              <a:rPr lang="en-US" sz="3000" dirty="0" err="1"/>
              <a:t>Giê</a:t>
            </a:r>
            <a:r>
              <a:rPr lang="en-US" sz="3000" dirty="0"/>
              <a:t>-xu?</a:t>
            </a:r>
          </a:p>
          <a:p>
            <a:pPr marL="971550" lvl="1" indent="-514350">
              <a:buFont typeface="+mj-lt"/>
              <a:buAutoNum type="arabicPeriod"/>
            </a:pPr>
            <a:r>
              <a:rPr lang="en-US" sz="3000" dirty="0" err="1"/>
              <a:t>Làm</a:t>
            </a:r>
            <a:r>
              <a:rPr lang="en-US" sz="3000" dirty="0"/>
              <a:t> </a:t>
            </a:r>
            <a:r>
              <a:rPr lang="en-US" sz="3000" dirty="0" err="1"/>
              <a:t>thế</a:t>
            </a:r>
            <a:r>
              <a:rPr lang="en-US" sz="3000" dirty="0"/>
              <a:t> </a:t>
            </a:r>
            <a:r>
              <a:rPr lang="en-US" sz="3000" dirty="0" err="1"/>
              <a:t>nào</a:t>
            </a:r>
            <a:r>
              <a:rPr lang="en-US" sz="3000" dirty="0"/>
              <a:t> </a:t>
            </a:r>
            <a:r>
              <a:rPr lang="en-US" sz="3000" dirty="0" err="1"/>
              <a:t>để</a:t>
            </a:r>
            <a:r>
              <a:rPr lang="en-US" sz="3000" dirty="0"/>
              <a:t> </a:t>
            </a:r>
            <a:r>
              <a:rPr lang="en-US" sz="3000" dirty="0" err="1"/>
              <a:t>tôi</a:t>
            </a:r>
            <a:r>
              <a:rPr lang="en-US" sz="3000" dirty="0"/>
              <a:t> </a:t>
            </a:r>
            <a:r>
              <a:rPr lang="en-US" sz="3000" dirty="0" err="1"/>
              <a:t>có</a:t>
            </a:r>
            <a:r>
              <a:rPr lang="en-US" sz="3000" dirty="0"/>
              <a:t> </a:t>
            </a:r>
            <a:r>
              <a:rPr lang="en-US" sz="3000" dirty="0" err="1"/>
              <a:t>thể</a:t>
            </a:r>
            <a:r>
              <a:rPr lang="en-US" sz="3000" dirty="0"/>
              <a:t> </a:t>
            </a:r>
            <a:r>
              <a:rPr lang="en-US" sz="3000" dirty="0" err="1"/>
              <a:t>nhận</a:t>
            </a:r>
            <a:r>
              <a:rPr lang="en-US" sz="3000" dirty="0"/>
              <a:t> </a:t>
            </a:r>
            <a:r>
              <a:rPr lang="en-US" sz="3000" dirty="0" err="1"/>
              <a:t>ra</a:t>
            </a:r>
            <a:r>
              <a:rPr lang="en-US" sz="3000" dirty="0"/>
              <a:t> </a:t>
            </a:r>
            <a:r>
              <a:rPr lang="en-US" sz="3000" dirty="0" err="1"/>
              <a:t>và</a:t>
            </a:r>
            <a:r>
              <a:rPr lang="en-US" sz="3000" dirty="0"/>
              <a:t> </a:t>
            </a:r>
            <a:r>
              <a:rPr lang="en-US" sz="3000" dirty="0" err="1"/>
              <a:t>vâng</a:t>
            </a:r>
            <a:r>
              <a:rPr lang="en-US" sz="3000" dirty="0"/>
              <a:t> </a:t>
            </a:r>
            <a:r>
              <a:rPr lang="en-US" sz="3000" dirty="0" err="1"/>
              <a:t>theo</a:t>
            </a:r>
            <a:r>
              <a:rPr lang="en-US" sz="3000" dirty="0"/>
              <a:t> </a:t>
            </a:r>
            <a:r>
              <a:rPr lang="en-US" sz="3000" dirty="0" err="1"/>
              <a:t>Đại</a:t>
            </a:r>
            <a:r>
              <a:rPr lang="en-US" sz="3000" dirty="0"/>
              <a:t> </a:t>
            </a:r>
            <a:r>
              <a:rPr lang="en-US" sz="3000" dirty="0" err="1"/>
              <a:t>Mạng</a:t>
            </a:r>
            <a:r>
              <a:rPr lang="en-US" sz="3000" dirty="0"/>
              <a:t> </a:t>
            </a:r>
            <a:r>
              <a:rPr lang="en-US" sz="3000" dirty="0" err="1"/>
              <a:t>Lệnh</a:t>
            </a:r>
            <a:r>
              <a:rPr lang="en-US" sz="3000" dirty="0"/>
              <a:t> </a:t>
            </a:r>
            <a:r>
              <a:rPr lang="en-US" sz="3000" dirty="0" err="1"/>
              <a:t>của</a:t>
            </a:r>
            <a:r>
              <a:rPr lang="en-US" sz="3000" dirty="0"/>
              <a:t> </a:t>
            </a:r>
            <a:r>
              <a:rPr lang="en-US" sz="3000" dirty="0" err="1"/>
              <a:t>Chúa</a:t>
            </a:r>
            <a:r>
              <a:rPr lang="en-US" sz="3000" dirty="0"/>
              <a:t> </a:t>
            </a:r>
            <a:r>
              <a:rPr lang="en-US" sz="3000" dirty="0" err="1"/>
              <a:t>Giê</a:t>
            </a:r>
            <a:r>
              <a:rPr lang="en-US" sz="3000" dirty="0"/>
              <a:t>-xu?</a:t>
            </a:r>
          </a:p>
          <a:p>
            <a:pPr marL="971550" lvl="1" indent="-514350">
              <a:buFont typeface="+mj-lt"/>
              <a:buAutoNum type="arabicPeriod"/>
            </a:pPr>
            <a:r>
              <a:rPr lang="en-US" sz="3000" dirty="0" err="1"/>
              <a:t>Tại</a:t>
            </a:r>
            <a:r>
              <a:rPr lang="en-US" sz="3000" dirty="0"/>
              <a:t> </a:t>
            </a:r>
            <a:r>
              <a:rPr lang="en-US" sz="3000" dirty="0" err="1"/>
              <a:t>sao</a:t>
            </a:r>
            <a:r>
              <a:rPr lang="en-US" sz="3000" dirty="0"/>
              <a:t> </a:t>
            </a:r>
            <a:r>
              <a:rPr lang="en-US" sz="3000" dirty="0" err="1"/>
              <a:t>nhiều</a:t>
            </a:r>
            <a:r>
              <a:rPr lang="en-US" sz="3000" dirty="0"/>
              <a:t> </a:t>
            </a:r>
            <a:r>
              <a:rPr lang="en-US" sz="3000" dirty="0" err="1"/>
              <a:t>Cơ</a:t>
            </a:r>
            <a:r>
              <a:rPr lang="en-US" sz="3000" dirty="0"/>
              <a:t> </a:t>
            </a:r>
            <a:r>
              <a:rPr lang="en-US" sz="3000" dirty="0" err="1"/>
              <a:t>Đốc</a:t>
            </a:r>
            <a:r>
              <a:rPr lang="en-US" sz="3000" dirty="0"/>
              <a:t> </a:t>
            </a:r>
            <a:r>
              <a:rPr lang="en-US" sz="3000" dirty="0" err="1"/>
              <a:t>nhân</a:t>
            </a:r>
            <a:r>
              <a:rPr lang="en-US" sz="3000" dirty="0"/>
              <a:t> </a:t>
            </a:r>
            <a:r>
              <a:rPr lang="en-US" sz="3000" dirty="0" err="1"/>
              <a:t>không</a:t>
            </a:r>
            <a:r>
              <a:rPr lang="en-US" sz="3000" dirty="0"/>
              <a:t> </a:t>
            </a:r>
            <a:r>
              <a:rPr lang="en-US" sz="3000" dirty="0" err="1"/>
              <a:t>có</a:t>
            </a:r>
            <a:r>
              <a:rPr lang="en-US" sz="3000" dirty="0"/>
              <a:t> </a:t>
            </a:r>
            <a:r>
              <a:rPr lang="en-US" sz="3000" dirty="0" err="1"/>
              <a:t>truyền</a:t>
            </a:r>
            <a:r>
              <a:rPr lang="en-US" sz="3000" dirty="0"/>
              <a:t> </a:t>
            </a:r>
            <a:r>
              <a:rPr lang="en-US" sz="3000" dirty="0" err="1"/>
              <a:t>giáo</a:t>
            </a:r>
            <a:r>
              <a:rPr lang="en-US" sz="3000" dirty="0"/>
              <a:t> </a:t>
            </a:r>
            <a:r>
              <a:rPr lang="en-US" sz="3000" dirty="0" err="1"/>
              <a:t>chúng</a:t>
            </a:r>
            <a:r>
              <a:rPr lang="en-US" sz="3000" dirty="0"/>
              <a:t> ta </a:t>
            </a:r>
            <a:r>
              <a:rPr lang="en-US" sz="3000" dirty="0" err="1"/>
              <a:t>cần</a:t>
            </a:r>
            <a:r>
              <a:rPr lang="en-US" sz="3000" dirty="0"/>
              <a:t> </a:t>
            </a:r>
            <a:r>
              <a:rPr lang="en-US" sz="3000" dirty="0" err="1"/>
              <a:t>phải</a:t>
            </a:r>
            <a:r>
              <a:rPr lang="en-US" sz="3000" dirty="0"/>
              <a:t> </a:t>
            </a:r>
            <a:r>
              <a:rPr lang="en-US" sz="3000" dirty="0" err="1"/>
              <a:t>giải</a:t>
            </a:r>
            <a:r>
              <a:rPr lang="en-US" sz="3000" dirty="0"/>
              <a:t> </a:t>
            </a:r>
            <a:r>
              <a:rPr lang="en-US" sz="3000" dirty="0" err="1"/>
              <a:t>quyết</a:t>
            </a:r>
            <a:r>
              <a:rPr lang="en-US" sz="3000" dirty="0"/>
              <a:t> </a:t>
            </a:r>
            <a:r>
              <a:rPr lang="en-US" sz="3000" dirty="0" err="1"/>
              <a:t>vấn</a:t>
            </a:r>
            <a:r>
              <a:rPr lang="en-US" sz="3000" dirty="0"/>
              <a:t> </a:t>
            </a:r>
            <a:r>
              <a:rPr lang="en-US" sz="3000" dirty="0" err="1"/>
              <a:t>đề</a:t>
            </a:r>
            <a:r>
              <a:rPr lang="en-US" sz="3000" dirty="0"/>
              <a:t> </a:t>
            </a:r>
            <a:r>
              <a:rPr lang="en-US" sz="3000" dirty="0" err="1"/>
              <a:t>này</a:t>
            </a:r>
            <a:r>
              <a:rPr lang="en-US" sz="3000" dirty="0"/>
              <a:t> </a:t>
            </a:r>
            <a:r>
              <a:rPr lang="en-US" sz="3000" dirty="0" err="1"/>
              <a:t>như</a:t>
            </a:r>
            <a:r>
              <a:rPr lang="en-US" sz="3000" dirty="0"/>
              <a:t> </a:t>
            </a:r>
            <a:r>
              <a:rPr lang="en-US" sz="3000" dirty="0" err="1"/>
              <a:t>thế</a:t>
            </a:r>
            <a:r>
              <a:rPr lang="en-US" sz="3000" dirty="0"/>
              <a:t> </a:t>
            </a:r>
            <a:r>
              <a:rPr lang="en-US" sz="3000" dirty="0" err="1"/>
              <a:t>nào</a:t>
            </a:r>
            <a:r>
              <a:rPr lang="en-US" sz="3000" dirty="0"/>
              <a:t>? </a:t>
            </a:r>
          </a:p>
          <a:p>
            <a:pPr marL="971550" lvl="1" indent="-514350">
              <a:buFont typeface="+mj-lt"/>
              <a:buAutoNum type="arabicPeriod"/>
            </a:pPr>
            <a:r>
              <a:rPr lang="en-US" sz="3000" dirty="0" err="1"/>
              <a:t>Đây</a:t>
            </a:r>
            <a:r>
              <a:rPr lang="en-US" sz="3000" dirty="0"/>
              <a:t> </a:t>
            </a:r>
            <a:r>
              <a:rPr lang="en-US" sz="3000" dirty="0" err="1"/>
              <a:t>là</a:t>
            </a:r>
            <a:r>
              <a:rPr lang="en-US" sz="3000" dirty="0"/>
              <a:t> </a:t>
            </a:r>
            <a:r>
              <a:rPr lang="en-US" sz="3000" dirty="0" err="1"/>
              <a:t>hai</a:t>
            </a:r>
            <a:r>
              <a:rPr lang="en-US" sz="3000" dirty="0"/>
              <a:t> </a:t>
            </a:r>
            <a:r>
              <a:rPr lang="en-US" sz="3000" dirty="0" err="1"/>
              <a:t>nhóm</a:t>
            </a:r>
            <a:r>
              <a:rPr lang="en-US" sz="3000" dirty="0"/>
              <a:t> </a:t>
            </a:r>
            <a:r>
              <a:rPr lang="en-US" sz="3000" dirty="0" err="1"/>
              <a:t>người</a:t>
            </a:r>
            <a:r>
              <a:rPr lang="en-US" sz="3000" dirty="0"/>
              <a:t> </a:t>
            </a:r>
            <a:r>
              <a:rPr lang="en-US" sz="3000" dirty="0" err="1"/>
              <a:t>nào</a:t>
            </a:r>
            <a:r>
              <a:rPr lang="en-US" sz="3000" dirty="0"/>
              <a:t>?</a:t>
            </a:r>
          </a:p>
          <a:p>
            <a:pPr marL="971550" lvl="1" indent="-514350">
              <a:buFont typeface="+mj-lt"/>
              <a:buAutoNum type="arabicPeriod"/>
            </a:pPr>
            <a:r>
              <a:rPr lang="en-US" sz="3000" dirty="0" err="1"/>
              <a:t>Làm</a:t>
            </a:r>
            <a:r>
              <a:rPr lang="en-US" sz="3000" dirty="0"/>
              <a:t> </a:t>
            </a:r>
            <a:r>
              <a:rPr lang="en-US" sz="3000" dirty="0" err="1"/>
              <a:t>thế</a:t>
            </a:r>
            <a:r>
              <a:rPr lang="en-US" sz="3000" dirty="0"/>
              <a:t> </a:t>
            </a:r>
            <a:r>
              <a:rPr lang="en-US" sz="3000" dirty="0" err="1"/>
              <a:t>nào</a:t>
            </a:r>
            <a:r>
              <a:rPr lang="en-US" sz="3000" dirty="0"/>
              <a:t> </a:t>
            </a:r>
            <a:r>
              <a:rPr lang="en-US" sz="3000" dirty="0" err="1"/>
              <a:t>để</a:t>
            </a:r>
            <a:r>
              <a:rPr lang="en-US" sz="3000" dirty="0"/>
              <a:t> </a:t>
            </a:r>
            <a:r>
              <a:rPr lang="en-US" sz="3000" dirty="0" err="1"/>
              <a:t>chúng</a:t>
            </a:r>
            <a:r>
              <a:rPr lang="en-US" sz="3000" dirty="0"/>
              <a:t> ta </a:t>
            </a:r>
            <a:r>
              <a:rPr lang="en-US" sz="3000" dirty="0" err="1"/>
              <a:t>truyền</a:t>
            </a:r>
            <a:r>
              <a:rPr lang="en-US" sz="3000" dirty="0"/>
              <a:t> </a:t>
            </a:r>
            <a:r>
              <a:rPr lang="en-US" sz="3000" dirty="0" err="1"/>
              <a:t>giáo</a:t>
            </a:r>
            <a:r>
              <a:rPr lang="en-US" sz="3000" dirty="0"/>
              <a:t>? </a:t>
            </a:r>
          </a:p>
          <a:p>
            <a:pPr marL="971550" lvl="1" indent="-514350">
              <a:buFont typeface="+mj-lt"/>
              <a:buAutoNum type="arabicPeriod"/>
            </a:pPr>
            <a:r>
              <a:rPr lang="en-US" sz="3000" dirty="0" err="1"/>
              <a:t>Người</a:t>
            </a:r>
            <a:r>
              <a:rPr lang="en-US" sz="3000" dirty="0"/>
              <a:t> </a:t>
            </a:r>
            <a:r>
              <a:rPr lang="en-US" sz="3000" dirty="0" err="1"/>
              <a:t>huấn</a:t>
            </a:r>
            <a:r>
              <a:rPr lang="en-US" sz="3000" dirty="0"/>
              <a:t> </a:t>
            </a:r>
            <a:r>
              <a:rPr lang="en-US" sz="3000" dirty="0" err="1"/>
              <a:t>luyện</a:t>
            </a:r>
            <a:r>
              <a:rPr lang="en-US" sz="3000" dirty="0"/>
              <a:t> </a:t>
            </a:r>
            <a:r>
              <a:rPr lang="en-US" sz="3000" dirty="0" err="1"/>
              <a:t>có</a:t>
            </a:r>
            <a:r>
              <a:rPr lang="en-US" sz="3000" dirty="0"/>
              <a:t> </a:t>
            </a:r>
            <a:r>
              <a:rPr lang="en-US" sz="3000" dirty="0" err="1"/>
              <a:t>nghĩa</a:t>
            </a:r>
            <a:r>
              <a:rPr lang="en-US" sz="3000" dirty="0"/>
              <a:t> </a:t>
            </a:r>
            <a:r>
              <a:rPr lang="en-US" sz="3000" dirty="0" err="1"/>
              <a:t>là</a:t>
            </a:r>
            <a:r>
              <a:rPr lang="en-US" sz="3000" dirty="0"/>
              <a:t> </a:t>
            </a:r>
            <a:r>
              <a:rPr lang="en-US" sz="3000" dirty="0" err="1"/>
              <a:t>gì</a:t>
            </a:r>
            <a:r>
              <a:rPr lang="en-US" sz="3000" dirty="0"/>
              <a:t>?</a:t>
            </a:r>
          </a:p>
          <a:p>
            <a:pPr marL="971550" lvl="1" indent="-514350">
              <a:buFont typeface="+mj-lt"/>
              <a:buAutoNum type="arabicPeriod"/>
            </a:pPr>
            <a:r>
              <a:rPr lang="en-US" sz="3000" dirty="0" err="1"/>
              <a:t>Sự</a:t>
            </a:r>
            <a:r>
              <a:rPr lang="en-US" sz="3000" dirty="0"/>
              <a:t> </a:t>
            </a:r>
            <a:r>
              <a:rPr lang="en-US" sz="3000" dirty="0" err="1"/>
              <a:t>khác</a:t>
            </a:r>
            <a:r>
              <a:rPr lang="en-US" sz="3000" dirty="0"/>
              <a:t> </a:t>
            </a:r>
            <a:r>
              <a:rPr lang="en-US" sz="3000" dirty="0" err="1"/>
              <a:t>biệt</a:t>
            </a:r>
            <a:r>
              <a:rPr lang="en-US" sz="3000" dirty="0"/>
              <a:t> </a:t>
            </a:r>
            <a:r>
              <a:rPr lang="en-US" sz="3000" dirty="0" err="1"/>
              <a:t>giữa</a:t>
            </a:r>
            <a:r>
              <a:rPr lang="en-US" sz="3000" dirty="0"/>
              <a:t> </a:t>
            </a:r>
            <a:r>
              <a:rPr lang="en-US" sz="3000" dirty="0" err="1"/>
              <a:t>môn</a:t>
            </a:r>
            <a:r>
              <a:rPr lang="en-US" sz="3000" dirty="0"/>
              <a:t> </a:t>
            </a:r>
            <a:r>
              <a:rPr lang="en-US" sz="3000" dirty="0" err="1"/>
              <a:t>đồ</a:t>
            </a:r>
            <a:r>
              <a:rPr lang="en-US" sz="3000" dirty="0"/>
              <a:t> </a:t>
            </a:r>
            <a:r>
              <a:rPr lang="en-US" sz="3000" dirty="0" err="1"/>
              <a:t>thật</a:t>
            </a:r>
            <a:r>
              <a:rPr lang="en-US" sz="3000" dirty="0"/>
              <a:t> </a:t>
            </a:r>
            <a:r>
              <a:rPr lang="en-US" sz="3000" dirty="0" err="1"/>
              <a:t>và</a:t>
            </a:r>
            <a:r>
              <a:rPr lang="en-US" sz="3000" dirty="0"/>
              <a:t> </a:t>
            </a:r>
            <a:r>
              <a:rPr lang="en-US" sz="3000" dirty="0" err="1"/>
              <a:t>một</a:t>
            </a:r>
            <a:r>
              <a:rPr lang="en-US" sz="3000" dirty="0"/>
              <a:t> </a:t>
            </a:r>
            <a:r>
              <a:rPr lang="en-US" sz="3000" dirty="0" err="1"/>
              <a:t>người</a:t>
            </a:r>
            <a:r>
              <a:rPr lang="en-US" sz="3000" dirty="0"/>
              <a:t> </a:t>
            </a:r>
            <a:r>
              <a:rPr lang="en-US" sz="3000" dirty="0" err="1"/>
              <a:t>chỉ</a:t>
            </a:r>
            <a:r>
              <a:rPr lang="en-US" sz="3000" dirty="0"/>
              <a:t> </a:t>
            </a:r>
            <a:r>
              <a:rPr lang="en-US" sz="3000" dirty="0" err="1"/>
              <a:t>là</a:t>
            </a:r>
            <a:r>
              <a:rPr lang="en-US" sz="3000" dirty="0"/>
              <a:t> </a:t>
            </a:r>
            <a:r>
              <a:rPr lang="en-US" sz="3000" dirty="0" err="1"/>
              <a:t>thành</a:t>
            </a:r>
            <a:r>
              <a:rPr lang="en-US" sz="3000" dirty="0"/>
              <a:t> </a:t>
            </a:r>
            <a:r>
              <a:rPr lang="en-US" sz="3000" dirty="0" err="1"/>
              <a:t>viên</a:t>
            </a:r>
            <a:r>
              <a:rPr lang="en-US" sz="3000" dirty="0"/>
              <a:t> </a:t>
            </a:r>
            <a:r>
              <a:rPr lang="en-US" sz="3000" dirty="0" err="1"/>
              <a:t>của</a:t>
            </a:r>
            <a:r>
              <a:rPr lang="en-US" sz="3000" dirty="0"/>
              <a:t> </a:t>
            </a:r>
            <a:r>
              <a:rPr lang="en-US" sz="3000" dirty="0" err="1"/>
              <a:t>Hội</a:t>
            </a:r>
            <a:r>
              <a:rPr lang="en-US" sz="3000" dirty="0"/>
              <a:t> </a:t>
            </a:r>
            <a:r>
              <a:rPr lang="en-US" sz="3000" dirty="0" err="1"/>
              <a:t>thánh</a:t>
            </a:r>
            <a:r>
              <a:rPr lang="en-US" sz="3000" dirty="0"/>
              <a:t> </a:t>
            </a:r>
            <a:r>
              <a:rPr lang="en-US" sz="3000" dirty="0" err="1"/>
              <a:t>như</a:t>
            </a:r>
            <a:r>
              <a:rPr lang="en-US" sz="3000" dirty="0"/>
              <a:t> </a:t>
            </a:r>
            <a:r>
              <a:rPr lang="en-US" sz="3000" dirty="0" err="1"/>
              <a:t>thế</a:t>
            </a:r>
            <a:r>
              <a:rPr lang="en-US" sz="3000" dirty="0"/>
              <a:t> </a:t>
            </a:r>
            <a:r>
              <a:rPr lang="en-US" sz="3000" dirty="0" err="1"/>
              <a:t>nào</a:t>
            </a:r>
            <a:r>
              <a:rPr lang="en-US" sz="3000" dirty="0"/>
              <a:t>?</a:t>
            </a:r>
          </a:p>
          <a:p>
            <a:pPr marL="971550" lvl="1" indent="-514350">
              <a:buFont typeface="+mj-lt"/>
              <a:buAutoNum type="arabicPeriod"/>
            </a:pPr>
            <a:endParaRPr lang="en-US" sz="3000" dirty="0"/>
          </a:p>
          <a:p>
            <a:pPr marL="971550" lvl="1" indent="-514350">
              <a:buFont typeface="+mj-lt"/>
              <a:buAutoNum type="arabicPeriod"/>
            </a:pPr>
            <a:endParaRPr lang="en-US" sz="3000" dirty="0"/>
          </a:p>
          <a:p>
            <a:pPr marL="0" indent="0">
              <a:buNone/>
            </a:pPr>
            <a:endParaRPr lang="en-US" dirty="0"/>
          </a:p>
        </p:txBody>
      </p:sp>
    </p:spTree>
    <p:extLst>
      <p:ext uri="{BB962C8B-B14F-4D97-AF65-F5344CB8AC3E}">
        <p14:creationId xmlns:p14="http://schemas.microsoft.com/office/powerpoint/2010/main" val="143746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err="1">
                <a:solidFill>
                  <a:schemeClr val="accent1">
                    <a:lumMod val="50000"/>
                  </a:schemeClr>
                </a:solidFill>
              </a:rPr>
              <a:t>Huấn</a:t>
            </a:r>
            <a:r>
              <a:rPr lang="en-US" sz="5400" dirty="0">
                <a:solidFill>
                  <a:schemeClr val="accent1">
                    <a:lumMod val="50000"/>
                  </a:schemeClr>
                </a:solidFill>
              </a:rPr>
              <a:t> </a:t>
            </a:r>
            <a:r>
              <a:rPr lang="en-US" sz="5400" dirty="0" err="1">
                <a:solidFill>
                  <a:schemeClr val="accent1">
                    <a:lumMod val="50000"/>
                  </a:schemeClr>
                </a:solidFill>
              </a:rPr>
              <a:t>Luyện</a:t>
            </a:r>
            <a:r>
              <a:rPr lang="en-US" sz="5400" dirty="0">
                <a:solidFill>
                  <a:schemeClr val="accent1">
                    <a:lumMod val="50000"/>
                  </a:schemeClr>
                </a:solidFill>
              </a:rPr>
              <a:t> T4T </a:t>
            </a:r>
          </a:p>
        </p:txBody>
      </p:sp>
      <p:sp>
        <p:nvSpPr>
          <p:cNvPr id="3" name="Content Placeholder 2"/>
          <p:cNvSpPr>
            <a:spLocks noGrp="1"/>
          </p:cNvSpPr>
          <p:nvPr>
            <p:ph idx="1"/>
          </p:nvPr>
        </p:nvSpPr>
        <p:spPr>
          <a:xfrm>
            <a:off x="617415" y="1609969"/>
            <a:ext cx="8656587" cy="4431393"/>
          </a:xfrm>
        </p:spPr>
        <p:txBody>
          <a:bodyPr>
            <a:normAutofit lnSpcReduction="10000"/>
          </a:bodyPr>
          <a:lstStyle/>
          <a:p>
            <a:r>
              <a:rPr lang="en-US" sz="3600" dirty="0" err="1"/>
              <a:t>Tôi</a:t>
            </a:r>
            <a:r>
              <a:rPr lang="en-US" sz="3600" dirty="0"/>
              <a:t> </a:t>
            </a:r>
            <a:r>
              <a:rPr lang="en-US" sz="3600" dirty="0" err="1"/>
              <a:t>là</a:t>
            </a:r>
            <a:r>
              <a:rPr lang="en-US" sz="3600" dirty="0"/>
              <a:t> ai?  </a:t>
            </a:r>
          </a:p>
          <a:p>
            <a:r>
              <a:rPr lang="en-US" sz="3600" dirty="0" err="1"/>
              <a:t>Tôi</a:t>
            </a:r>
            <a:r>
              <a:rPr lang="en-US" sz="3600" dirty="0"/>
              <a:t> </a:t>
            </a:r>
            <a:r>
              <a:rPr lang="en-US" sz="3600" dirty="0" err="1"/>
              <a:t>đến</a:t>
            </a:r>
            <a:r>
              <a:rPr lang="en-US" sz="3600" dirty="0"/>
              <a:t> </a:t>
            </a:r>
            <a:r>
              <a:rPr lang="en-US" sz="3600" dirty="0" err="1"/>
              <a:t>từ</a:t>
            </a:r>
            <a:r>
              <a:rPr lang="en-US" sz="3600" dirty="0"/>
              <a:t> </a:t>
            </a:r>
            <a:r>
              <a:rPr lang="en-US" sz="3600" dirty="0" err="1"/>
              <a:t>đâu</a:t>
            </a:r>
            <a:r>
              <a:rPr lang="en-US" sz="3600" dirty="0"/>
              <a:t>?  </a:t>
            </a:r>
          </a:p>
          <a:p>
            <a:r>
              <a:rPr lang="en-US" sz="3600" dirty="0" err="1"/>
              <a:t>Tôi</a:t>
            </a:r>
            <a:r>
              <a:rPr lang="en-US" sz="3600" dirty="0"/>
              <a:t> </a:t>
            </a:r>
            <a:r>
              <a:rPr lang="en-US" sz="3600" dirty="0" err="1"/>
              <a:t>đã</a:t>
            </a:r>
            <a:r>
              <a:rPr lang="en-US" sz="3600" dirty="0"/>
              <a:t> chia </a:t>
            </a:r>
            <a:r>
              <a:rPr lang="en-US" sz="3600" dirty="0" err="1"/>
              <a:t>sẻ</a:t>
            </a:r>
            <a:r>
              <a:rPr lang="en-US" sz="3600" dirty="0"/>
              <a:t> </a:t>
            </a:r>
            <a:r>
              <a:rPr lang="en-US" sz="3600" dirty="0" err="1"/>
              <a:t>với</a:t>
            </a:r>
            <a:r>
              <a:rPr lang="en-US" sz="3600" dirty="0"/>
              <a:t> bao </a:t>
            </a:r>
            <a:r>
              <a:rPr lang="en-US" sz="3600" dirty="0" err="1"/>
              <a:t>nhiêu</a:t>
            </a:r>
            <a:r>
              <a:rPr lang="en-US" sz="3600" dirty="0"/>
              <a:t> </a:t>
            </a:r>
            <a:r>
              <a:rPr lang="en-US" sz="3600" dirty="0" err="1"/>
              <a:t>người</a:t>
            </a:r>
            <a:r>
              <a:rPr lang="en-US" sz="3600" dirty="0"/>
              <a:t> </a:t>
            </a:r>
            <a:r>
              <a:rPr lang="en-US" sz="3600" dirty="0" err="1"/>
              <a:t>trong</a:t>
            </a:r>
            <a:r>
              <a:rPr lang="en-US" sz="3600" dirty="0"/>
              <a:t> </a:t>
            </a:r>
            <a:r>
              <a:rPr lang="en-US" sz="3600" dirty="0" err="1"/>
              <a:t>tháng</a:t>
            </a:r>
            <a:r>
              <a:rPr lang="en-US" sz="3600" dirty="0"/>
              <a:t> </a:t>
            </a:r>
            <a:r>
              <a:rPr lang="en-US" sz="3600" dirty="0" err="1"/>
              <a:t>trước</a:t>
            </a:r>
            <a:r>
              <a:rPr lang="en-US" sz="3600" dirty="0"/>
              <a:t>?  </a:t>
            </a:r>
          </a:p>
          <a:p>
            <a:r>
              <a:rPr lang="en-US" sz="3600" dirty="0" err="1"/>
              <a:t>Tôi</a:t>
            </a:r>
            <a:r>
              <a:rPr lang="en-US" sz="3600" dirty="0"/>
              <a:t> </a:t>
            </a:r>
            <a:r>
              <a:rPr lang="en-US" sz="3600" dirty="0" err="1"/>
              <a:t>đã</a:t>
            </a:r>
            <a:r>
              <a:rPr lang="en-US" sz="3600" dirty="0"/>
              <a:t> </a:t>
            </a:r>
            <a:r>
              <a:rPr lang="en-US" sz="3600" dirty="0" err="1"/>
              <a:t>đào</a:t>
            </a:r>
            <a:r>
              <a:rPr lang="en-US" sz="3600" dirty="0"/>
              <a:t> </a:t>
            </a:r>
            <a:r>
              <a:rPr lang="en-US" sz="3600" dirty="0" err="1"/>
              <a:t>tạo</a:t>
            </a:r>
            <a:r>
              <a:rPr lang="en-US" sz="3600" dirty="0"/>
              <a:t> bao </a:t>
            </a:r>
            <a:r>
              <a:rPr lang="en-US" sz="3600" dirty="0" err="1"/>
              <a:t>nhiêu</a:t>
            </a:r>
            <a:r>
              <a:rPr lang="en-US" sz="3600" dirty="0"/>
              <a:t> </a:t>
            </a:r>
            <a:r>
              <a:rPr lang="en-US" sz="3600" dirty="0" err="1"/>
              <a:t>nhóm</a:t>
            </a:r>
            <a:r>
              <a:rPr lang="en-US" sz="3600" dirty="0"/>
              <a:t> </a:t>
            </a:r>
            <a:r>
              <a:rPr lang="en-US" sz="3600" dirty="0" err="1"/>
              <a:t>trong</a:t>
            </a:r>
            <a:r>
              <a:rPr lang="en-US" sz="3600" dirty="0"/>
              <a:t> </a:t>
            </a:r>
            <a:r>
              <a:rPr lang="en-US" sz="3600" dirty="0" err="1"/>
              <a:t>tháng</a:t>
            </a:r>
            <a:r>
              <a:rPr lang="en-US" sz="3600" dirty="0"/>
              <a:t> </a:t>
            </a:r>
            <a:r>
              <a:rPr lang="en-US" sz="3600" dirty="0" err="1"/>
              <a:t>trước</a:t>
            </a:r>
            <a:r>
              <a:rPr lang="en-US" sz="3600" dirty="0"/>
              <a:t>?  </a:t>
            </a:r>
          </a:p>
          <a:p>
            <a:r>
              <a:rPr lang="en-US" sz="3600" dirty="0" err="1"/>
              <a:t>Tại</a:t>
            </a:r>
            <a:r>
              <a:rPr lang="en-US" sz="3600" dirty="0"/>
              <a:t> </a:t>
            </a:r>
            <a:r>
              <a:rPr lang="en-US" sz="3600" dirty="0" err="1"/>
              <a:t>sao</a:t>
            </a:r>
            <a:r>
              <a:rPr lang="en-US" sz="3600" dirty="0"/>
              <a:t> </a:t>
            </a:r>
            <a:r>
              <a:rPr lang="en-US" sz="3600" dirty="0" err="1"/>
              <a:t>tôi</a:t>
            </a:r>
            <a:r>
              <a:rPr lang="en-US" sz="3600" dirty="0"/>
              <a:t> </a:t>
            </a:r>
            <a:r>
              <a:rPr lang="en-US" sz="3600" dirty="0" err="1"/>
              <a:t>có</a:t>
            </a:r>
            <a:r>
              <a:rPr lang="en-US" sz="3600" dirty="0"/>
              <a:t> </a:t>
            </a:r>
            <a:r>
              <a:rPr lang="en-US" sz="3600" dirty="0" err="1"/>
              <a:t>mặt</a:t>
            </a:r>
            <a:r>
              <a:rPr lang="en-US" sz="3600" dirty="0"/>
              <a:t> ở </a:t>
            </a:r>
            <a:r>
              <a:rPr lang="en-US" sz="3600" dirty="0" err="1"/>
              <a:t>đây</a:t>
            </a:r>
            <a:r>
              <a:rPr lang="en-US" sz="3600" dirty="0"/>
              <a:t>?</a:t>
            </a:r>
          </a:p>
          <a:p>
            <a:pPr marL="0" indent="0">
              <a:buNone/>
            </a:pPr>
            <a:endParaRPr lang="en-US" dirty="0"/>
          </a:p>
        </p:txBody>
      </p:sp>
    </p:spTree>
    <p:extLst>
      <p:ext uri="{BB962C8B-B14F-4D97-AF65-F5344CB8AC3E}">
        <p14:creationId xmlns:p14="http://schemas.microsoft.com/office/powerpoint/2010/main" val="97275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733" y="610409"/>
            <a:ext cx="8596668" cy="1320800"/>
          </a:xfrm>
        </p:spPr>
        <p:txBody>
          <a:bodyPr>
            <a:normAutofit/>
          </a:bodyPr>
          <a:lstStyle/>
          <a:p>
            <a:pPr lvl="0"/>
            <a:r>
              <a:rPr lang="vi-VN" sz="5400" dirty="0">
                <a:solidFill>
                  <a:schemeClr val="accent1">
                    <a:lumMod val="50000"/>
                  </a:schemeClr>
                </a:solidFill>
              </a:rPr>
              <a:t>Đoạn Kinh Thánh thảo luận</a:t>
            </a:r>
            <a:endParaRPr lang="en-US" sz="5400" dirty="0">
              <a:solidFill>
                <a:schemeClr val="accent1">
                  <a:lumMod val="50000"/>
                </a:schemeClr>
              </a:solidFill>
            </a:endParaRPr>
          </a:p>
        </p:txBody>
      </p:sp>
      <p:sp>
        <p:nvSpPr>
          <p:cNvPr id="3" name="Content Placeholder 2"/>
          <p:cNvSpPr>
            <a:spLocks noGrp="1"/>
          </p:cNvSpPr>
          <p:nvPr>
            <p:ph idx="1"/>
          </p:nvPr>
        </p:nvSpPr>
        <p:spPr>
          <a:xfrm>
            <a:off x="541866" y="1882472"/>
            <a:ext cx="8664402" cy="4033877"/>
          </a:xfrm>
        </p:spPr>
        <p:txBody>
          <a:bodyPr/>
          <a:lstStyle/>
          <a:p>
            <a:r>
              <a:rPr lang="vi-VN" sz="3600" dirty="0"/>
              <a:t>Ma-thi-ơ</a:t>
            </a:r>
            <a:r>
              <a:rPr lang="en-US" sz="3600" dirty="0"/>
              <a:t> 13: 44-46</a:t>
            </a:r>
          </a:p>
          <a:p>
            <a:pPr lvl="0"/>
            <a:r>
              <a:rPr lang="vi-VN" sz="3600" dirty="0"/>
              <a:t>Đoạn Kinh thánh </a:t>
            </a:r>
            <a:r>
              <a:rPr lang="vi-VN" sz="3600" u="sng" dirty="0"/>
              <a:t>nói</a:t>
            </a:r>
            <a:r>
              <a:rPr lang="vi-VN" sz="3600" dirty="0"/>
              <a:t> gì về Đức Chúa Trời và vương quốc của Ngài? </a:t>
            </a:r>
            <a:endParaRPr lang="en-US" sz="3600" dirty="0"/>
          </a:p>
          <a:p>
            <a:pPr lvl="0"/>
            <a:r>
              <a:rPr lang="vi-VN" sz="3600" dirty="0"/>
              <a:t>Đoạn Kinh thánh </a:t>
            </a:r>
            <a:r>
              <a:rPr lang="vi-VN" sz="3600" u="sng" dirty="0"/>
              <a:t>nói</a:t>
            </a:r>
            <a:r>
              <a:rPr lang="vi-VN" sz="3600" dirty="0"/>
              <a:t> gì về con người</a:t>
            </a:r>
            <a:r>
              <a:rPr lang="en-US" sz="3600" dirty="0"/>
              <a:t>?</a:t>
            </a:r>
          </a:p>
          <a:p>
            <a:pPr lvl="0"/>
            <a:r>
              <a:rPr lang="vi-VN" sz="3600" dirty="0"/>
              <a:t>Bạn sẽ thực hành như thế nào về những điều mình đã </a:t>
            </a:r>
            <a:r>
              <a:rPr lang="vi-VN" sz="3600" u="sng" dirty="0"/>
              <a:t>học</a:t>
            </a:r>
            <a:r>
              <a:rPr lang="vi-VN" sz="3600" dirty="0"/>
              <a:t> được ở đây? </a:t>
            </a:r>
            <a:endParaRPr lang="en-US" sz="3600" dirty="0"/>
          </a:p>
          <a:p>
            <a:pPr marL="0" indent="0">
              <a:buNone/>
            </a:pPr>
            <a:endParaRPr lang="en-US" dirty="0"/>
          </a:p>
        </p:txBody>
      </p:sp>
    </p:spTree>
    <p:extLst>
      <p:ext uri="{BB962C8B-B14F-4D97-AF65-F5344CB8AC3E}">
        <p14:creationId xmlns:p14="http://schemas.microsoft.com/office/powerpoint/2010/main" val="260235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12" y="549853"/>
            <a:ext cx="8596668" cy="1320800"/>
          </a:xfrm>
        </p:spPr>
        <p:txBody>
          <a:bodyPr>
            <a:normAutofit/>
          </a:bodyPr>
          <a:lstStyle/>
          <a:p>
            <a:pPr lvl="0"/>
            <a:r>
              <a:rPr lang="vi-VN" sz="5400" dirty="0">
                <a:solidFill>
                  <a:schemeClr val="accent1">
                    <a:lumMod val="50000"/>
                  </a:schemeClr>
                </a:solidFill>
              </a:rPr>
              <a:t>Đoạn Kinh thánh thảo luận</a:t>
            </a:r>
            <a:endParaRPr lang="en-US" sz="5400" dirty="0">
              <a:solidFill>
                <a:schemeClr val="accent1">
                  <a:lumMod val="50000"/>
                </a:schemeClr>
              </a:solidFill>
            </a:endParaRPr>
          </a:p>
        </p:txBody>
      </p:sp>
      <p:sp>
        <p:nvSpPr>
          <p:cNvPr id="3" name="Content Placeholder 2"/>
          <p:cNvSpPr>
            <a:spLocks noGrp="1"/>
          </p:cNvSpPr>
          <p:nvPr>
            <p:ph idx="1"/>
          </p:nvPr>
        </p:nvSpPr>
        <p:spPr>
          <a:xfrm>
            <a:off x="541866" y="1991474"/>
            <a:ext cx="8664402" cy="3301146"/>
          </a:xfrm>
        </p:spPr>
        <p:txBody>
          <a:bodyPr>
            <a:normAutofit lnSpcReduction="10000"/>
          </a:bodyPr>
          <a:lstStyle/>
          <a:p>
            <a:pPr marL="0" indent="0">
              <a:buNone/>
            </a:pPr>
            <a:r>
              <a:rPr lang="en-US" sz="3600" dirty="0"/>
              <a:t>“</a:t>
            </a:r>
            <a:r>
              <a:rPr lang="vi-VN" sz="3600" dirty="0"/>
              <a:t>Không phải bất cứ ai nói với Ta: ‘Lạy Chúa, lạy Chúa, đều được vào vương quốc thiên đàng đâu; nhưng chỉ người nào làm theo ý muốn của Cha Ta ở trên trời mà thôi</a:t>
            </a:r>
            <a:r>
              <a:rPr lang="en-US" sz="3600" dirty="0"/>
              <a:t>.” </a:t>
            </a:r>
          </a:p>
          <a:p>
            <a:pPr marL="0" indent="0">
              <a:buNone/>
            </a:pPr>
            <a:r>
              <a:rPr lang="en-US" sz="3600" dirty="0"/>
              <a:t>											- </a:t>
            </a:r>
            <a:r>
              <a:rPr lang="vi-VN" sz="3600" dirty="0"/>
              <a:t>Ma-thi-ơ</a:t>
            </a:r>
            <a:r>
              <a:rPr lang="en-US" sz="3600" dirty="0"/>
              <a:t> 7:21</a:t>
            </a:r>
          </a:p>
          <a:p>
            <a:pPr marL="0" lvl="0" indent="0">
              <a:buNone/>
            </a:pPr>
            <a:endParaRPr lang="en-US" sz="3600" dirty="0"/>
          </a:p>
        </p:txBody>
      </p:sp>
    </p:spTree>
    <p:extLst>
      <p:ext uri="{BB962C8B-B14F-4D97-AF65-F5344CB8AC3E}">
        <p14:creationId xmlns:p14="http://schemas.microsoft.com/office/powerpoint/2010/main" val="328391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1319"/>
            <a:ext cx="8596668" cy="1320800"/>
          </a:xfrm>
        </p:spPr>
        <p:txBody>
          <a:bodyPr>
            <a:normAutofit/>
          </a:bodyPr>
          <a:lstStyle/>
          <a:p>
            <a:pPr lvl="0"/>
            <a:r>
              <a:rPr lang="vi-VN" sz="5400" dirty="0">
                <a:solidFill>
                  <a:schemeClr val="accent1">
                    <a:lumMod val="50000"/>
                  </a:schemeClr>
                </a:solidFill>
              </a:rPr>
              <a:t>Đoạn Kinh thánh thảo luận</a:t>
            </a:r>
            <a:endParaRPr lang="en-US" sz="5400" dirty="0">
              <a:solidFill>
                <a:schemeClr val="accent1">
                  <a:lumMod val="50000"/>
                </a:schemeClr>
              </a:solidFill>
            </a:endParaRPr>
          </a:p>
        </p:txBody>
      </p:sp>
      <p:sp>
        <p:nvSpPr>
          <p:cNvPr id="3" name="Content Placeholder 2"/>
          <p:cNvSpPr>
            <a:spLocks noGrp="1"/>
          </p:cNvSpPr>
          <p:nvPr>
            <p:ph idx="1"/>
          </p:nvPr>
        </p:nvSpPr>
        <p:spPr>
          <a:xfrm>
            <a:off x="609600" y="1609969"/>
            <a:ext cx="8664402" cy="4431394"/>
          </a:xfrm>
        </p:spPr>
        <p:txBody>
          <a:bodyPr>
            <a:normAutofit/>
          </a:bodyPr>
          <a:lstStyle/>
          <a:p>
            <a:pPr marL="0" indent="0">
              <a:buNone/>
            </a:pPr>
            <a:r>
              <a:rPr lang="en-US" sz="3600" dirty="0"/>
              <a:t>“</a:t>
            </a:r>
            <a:r>
              <a:rPr lang="vi-VN" sz="3600" dirty="0"/>
              <a:t>Khốn cho các ngươi, các thầy thông giáo và người Pha-ri-si, là những kẻ đạo đức giả! Vì các ngươi đóng cửa thiên đàng trước mặt người ta; chẳng những chính các ngươi đã không vào mà lại còn ngăn cản những ai muốn vào nữa</a:t>
            </a:r>
            <a:r>
              <a:rPr lang="en-US" sz="3600" dirty="0"/>
              <a:t>.”</a:t>
            </a:r>
          </a:p>
          <a:p>
            <a:pPr marL="0" indent="0">
              <a:buNone/>
            </a:pPr>
            <a:r>
              <a:rPr lang="en-US" sz="3600" dirty="0"/>
              <a:t>											- </a:t>
            </a:r>
            <a:r>
              <a:rPr lang="vi-VN" sz="3600" dirty="0"/>
              <a:t>Ma-thi-ơ</a:t>
            </a:r>
            <a:r>
              <a:rPr lang="en-US" sz="3600" dirty="0"/>
              <a:t> 23:13</a:t>
            </a:r>
          </a:p>
          <a:p>
            <a:pPr lvl="0"/>
            <a:endParaRPr lang="en-US" sz="3600" dirty="0"/>
          </a:p>
          <a:p>
            <a:endParaRPr lang="en-US" dirty="0"/>
          </a:p>
        </p:txBody>
      </p:sp>
    </p:spTree>
    <p:extLst>
      <p:ext uri="{BB962C8B-B14F-4D97-AF65-F5344CB8AC3E}">
        <p14:creationId xmlns:p14="http://schemas.microsoft.com/office/powerpoint/2010/main" val="250194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vi-VN" sz="5400" dirty="0">
                <a:solidFill>
                  <a:schemeClr val="accent1">
                    <a:lumMod val="50000"/>
                  </a:schemeClr>
                </a:solidFill>
              </a:rPr>
              <a:t>Đoạn Kinh thánh thảo luận</a:t>
            </a:r>
            <a:endParaRPr lang="en-US" sz="5400" dirty="0">
              <a:solidFill>
                <a:schemeClr val="accent1">
                  <a:lumMod val="50000"/>
                </a:schemeClr>
              </a:solidFill>
            </a:endParaRPr>
          </a:p>
        </p:txBody>
      </p:sp>
      <p:sp>
        <p:nvSpPr>
          <p:cNvPr id="3" name="Content Placeholder 2"/>
          <p:cNvSpPr>
            <a:spLocks noGrp="1"/>
          </p:cNvSpPr>
          <p:nvPr>
            <p:ph idx="1"/>
          </p:nvPr>
        </p:nvSpPr>
        <p:spPr>
          <a:xfrm>
            <a:off x="609600" y="1922663"/>
            <a:ext cx="8664402" cy="3317632"/>
          </a:xfrm>
        </p:spPr>
        <p:txBody>
          <a:bodyPr/>
          <a:lstStyle/>
          <a:p>
            <a:pPr marL="0" indent="0">
              <a:buNone/>
            </a:pPr>
            <a:r>
              <a:rPr lang="en-US" sz="3600" dirty="0"/>
              <a:t>“</a:t>
            </a:r>
            <a:r>
              <a:rPr lang="vi-VN" sz="3600" dirty="0"/>
              <a:t>Vậy nên Ta nói với các ngươi, vương quốc Đức Chúa Trời sẽ bị cất khỏi các ngươi và ban cho một dân sẽ đem kết quả về cho vương quốc ấy</a:t>
            </a:r>
            <a:r>
              <a:rPr lang="en-US" sz="3600" dirty="0"/>
              <a:t>.” </a:t>
            </a:r>
          </a:p>
          <a:p>
            <a:pPr marL="0" indent="0">
              <a:buNone/>
            </a:pPr>
            <a:r>
              <a:rPr lang="en-US" sz="3600" dirty="0"/>
              <a:t>											- </a:t>
            </a:r>
            <a:r>
              <a:rPr lang="vi-VN" sz="3600" dirty="0"/>
              <a:t>Ma-thi-ơ</a:t>
            </a:r>
            <a:r>
              <a:rPr lang="en-US" sz="3600" dirty="0"/>
              <a:t> 21:43</a:t>
            </a:r>
          </a:p>
          <a:p>
            <a:pPr lvl="0"/>
            <a:endParaRPr lang="en-US" sz="3600" dirty="0"/>
          </a:p>
          <a:p>
            <a:endParaRPr lang="en-US" dirty="0"/>
          </a:p>
        </p:txBody>
      </p:sp>
    </p:spTree>
    <p:extLst>
      <p:ext uri="{BB962C8B-B14F-4D97-AF65-F5344CB8AC3E}">
        <p14:creationId xmlns:p14="http://schemas.microsoft.com/office/powerpoint/2010/main" val="231581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3424" y="476376"/>
            <a:ext cx="9945532" cy="1320800"/>
          </a:xfrm>
        </p:spPr>
        <p:txBody>
          <a:bodyPr>
            <a:noAutofit/>
          </a:bodyPr>
          <a:lstStyle/>
          <a:p>
            <a:r>
              <a:rPr lang="vi-VN" sz="4800" dirty="0">
                <a:solidFill>
                  <a:schemeClr val="accent1">
                    <a:lumMod val="50000"/>
                  </a:schemeClr>
                </a:solidFill>
              </a:rPr>
              <a:t>Người làm công trong Vương Quốc</a:t>
            </a:r>
            <a:endParaRPr lang="en-US" sz="4800" dirty="0">
              <a:solidFill>
                <a:schemeClr val="accent1">
                  <a:lumMod val="50000"/>
                </a:schemeClr>
              </a:solidFill>
            </a:endParaRPr>
          </a:p>
        </p:txBody>
      </p:sp>
      <p:sp>
        <p:nvSpPr>
          <p:cNvPr id="5" name="Content Placeholder 4"/>
          <p:cNvSpPr>
            <a:spLocks noGrp="1"/>
          </p:cNvSpPr>
          <p:nvPr>
            <p:ph idx="1"/>
          </p:nvPr>
        </p:nvSpPr>
        <p:spPr>
          <a:xfrm>
            <a:off x="617415" y="1602155"/>
            <a:ext cx="8656587" cy="4439208"/>
          </a:xfrm>
        </p:spPr>
        <p:txBody>
          <a:bodyPr>
            <a:normAutofit fontScale="77500" lnSpcReduction="20000"/>
          </a:bodyPr>
          <a:lstStyle/>
          <a:p>
            <a:pPr marL="0" indent="0">
              <a:buNone/>
            </a:pPr>
            <a:r>
              <a:rPr lang="vi-VN" sz="3600" dirty="0"/>
              <a:t>Thảo luận</a:t>
            </a:r>
            <a:endParaRPr lang="en-US" sz="3600" dirty="0"/>
          </a:p>
          <a:p>
            <a:r>
              <a:rPr lang="vi-VN" sz="3600" dirty="0"/>
              <a:t>Bạn đang làm việc ở đâu – trong hay ngoài Vương Quốc</a:t>
            </a:r>
            <a:r>
              <a:rPr lang="en-US" sz="3600" dirty="0"/>
              <a:t>?</a:t>
            </a:r>
          </a:p>
          <a:p>
            <a:r>
              <a:rPr lang="vi-VN" sz="3600" dirty="0"/>
              <a:t>Công việc của người làm công là gì</a:t>
            </a:r>
            <a:r>
              <a:rPr lang="en-US" sz="3600" dirty="0"/>
              <a:t>?</a:t>
            </a:r>
          </a:p>
          <a:p>
            <a:r>
              <a:rPr lang="vi-VN" sz="3600" dirty="0"/>
              <a:t>Người làm công cần có thái độ như thế nào</a:t>
            </a:r>
            <a:r>
              <a:rPr lang="en-US" sz="3600" dirty="0"/>
              <a:t>?</a:t>
            </a:r>
          </a:p>
          <a:p>
            <a:r>
              <a:rPr lang="vi-VN" sz="3600" dirty="0"/>
              <a:t>Làm thế nào để bảo vệ bông trái</a:t>
            </a:r>
            <a:r>
              <a:rPr lang="en-US" sz="3600" dirty="0"/>
              <a:t>?</a:t>
            </a:r>
          </a:p>
          <a:p>
            <a:r>
              <a:rPr lang="vi-VN" sz="3600" dirty="0"/>
              <a:t>Bạn dạy gi</a:t>
            </a:r>
            <a:r>
              <a:rPr lang="en-US" sz="3600" dirty="0"/>
              <a:t>?</a:t>
            </a:r>
          </a:p>
          <a:p>
            <a:r>
              <a:rPr lang="vi-VN" sz="3600" dirty="0"/>
              <a:t>Kho báu và viên ngọc trai của Chúa là gì</a:t>
            </a:r>
            <a:r>
              <a:rPr lang="en-US" sz="3600" dirty="0"/>
              <a:t>?</a:t>
            </a:r>
          </a:p>
          <a:p>
            <a:r>
              <a:rPr lang="vi-VN" sz="3600" dirty="0"/>
              <a:t>Làm thế nào để bạn có thể trở thành viên ngọc trai và kho báu của Chúa</a:t>
            </a:r>
            <a:r>
              <a:rPr lang="en-US" sz="3600" dirty="0"/>
              <a:t>?</a:t>
            </a:r>
          </a:p>
        </p:txBody>
      </p:sp>
    </p:spTree>
    <p:extLst>
      <p:ext uri="{BB962C8B-B14F-4D97-AF65-F5344CB8AC3E}">
        <p14:creationId xmlns:p14="http://schemas.microsoft.com/office/powerpoint/2010/main" val="2995805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vi-VN" sz="5400" dirty="0">
                <a:solidFill>
                  <a:schemeClr val="accent1">
                    <a:lumMod val="50000"/>
                  </a:schemeClr>
                </a:solidFill>
              </a:rPr>
              <a:t>Tấm Lòng của Cha Trên Trời</a:t>
            </a:r>
            <a:endParaRPr lang="en-US" sz="5400" dirty="0">
              <a:solidFill>
                <a:schemeClr val="accent1">
                  <a:lumMod val="50000"/>
                </a:schemeClr>
              </a:solidFill>
            </a:endParaRPr>
          </a:p>
        </p:txBody>
      </p:sp>
      <p:sp>
        <p:nvSpPr>
          <p:cNvPr id="5" name="Content Placeholder 4"/>
          <p:cNvSpPr>
            <a:spLocks noGrp="1"/>
          </p:cNvSpPr>
          <p:nvPr>
            <p:ph idx="1"/>
          </p:nvPr>
        </p:nvSpPr>
        <p:spPr>
          <a:xfrm>
            <a:off x="617415" y="1602155"/>
            <a:ext cx="8656587" cy="4439208"/>
          </a:xfrm>
        </p:spPr>
        <p:txBody>
          <a:bodyPr>
            <a:normAutofit/>
          </a:bodyPr>
          <a:lstStyle/>
          <a:p>
            <a:r>
              <a:rPr lang="vi-VN" sz="3600" dirty="0"/>
              <a:t>Cha Trên Trời của chúng ta yêu thương bạn, đã cứu bạn và muốn qua bạn để cứu những người thân của bạn nữa</a:t>
            </a:r>
            <a:r>
              <a:rPr lang="en-US" sz="3600" dirty="0"/>
              <a:t>.</a:t>
            </a:r>
          </a:p>
          <a:p>
            <a:r>
              <a:rPr lang="vi-VN" sz="3600" dirty="0"/>
              <a:t>Khi bạn hiểu được tấm lòng của Cha Trên Trời, thì bạn sẽ có đức tin và tự tin chia sẻ Phúc Âm với những người thân của bạn cho đến khi họ được cứu</a:t>
            </a:r>
            <a:r>
              <a:rPr lang="en-US" sz="3600" dirty="0"/>
              <a:t>.</a:t>
            </a:r>
          </a:p>
        </p:txBody>
      </p:sp>
    </p:spTree>
    <p:extLst>
      <p:ext uri="{BB962C8B-B14F-4D97-AF65-F5344CB8AC3E}">
        <p14:creationId xmlns:p14="http://schemas.microsoft.com/office/powerpoint/2010/main" val="417212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vi-VN" sz="5400" dirty="0">
                <a:solidFill>
                  <a:schemeClr val="accent1">
                    <a:lumMod val="50000"/>
                  </a:schemeClr>
                </a:solidFill>
              </a:rPr>
              <a:t>Tấm Lòng của Cha Trên Trời </a:t>
            </a:r>
            <a:endParaRPr lang="en-US" sz="5400" dirty="0">
              <a:solidFill>
                <a:schemeClr val="accent1">
                  <a:lumMod val="50000"/>
                </a:schemeClr>
              </a:solidFill>
            </a:endParaRPr>
          </a:p>
        </p:txBody>
      </p:sp>
      <p:sp>
        <p:nvSpPr>
          <p:cNvPr id="5" name="Content Placeholder 4"/>
          <p:cNvSpPr>
            <a:spLocks noGrp="1"/>
          </p:cNvSpPr>
          <p:nvPr>
            <p:ph idx="1"/>
          </p:nvPr>
        </p:nvSpPr>
        <p:spPr>
          <a:xfrm>
            <a:off x="617415" y="1602155"/>
            <a:ext cx="8656587" cy="4439208"/>
          </a:xfrm>
        </p:spPr>
        <p:txBody>
          <a:bodyPr>
            <a:normAutofit fontScale="92500" lnSpcReduction="20000"/>
          </a:bodyPr>
          <a:lstStyle/>
          <a:p>
            <a:pPr marL="0" indent="0">
              <a:buNone/>
            </a:pPr>
            <a:r>
              <a:rPr lang="vi-VN" sz="3600" dirty="0"/>
              <a:t>Thảo luận</a:t>
            </a:r>
            <a:endParaRPr lang="en-US" sz="3600" dirty="0"/>
          </a:p>
          <a:p>
            <a:r>
              <a:rPr lang="vi-VN" sz="3600" dirty="0"/>
              <a:t>Tấm lòng của Cha Trên Trời là gì</a:t>
            </a:r>
            <a:r>
              <a:rPr lang="en-US" sz="3600" dirty="0"/>
              <a:t>?</a:t>
            </a:r>
          </a:p>
          <a:p>
            <a:r>
              <a:rPr lang="vi-VN" sz="3600" dirty="0"/>
              <a:t>Sự kêu gọi, chọn lựa, cứu rỗi và ban phước của Cha Trên Trời cho cả một gia đình. Bạn có tìm thấy những ví dụ nào trong Kinh thánh? </a:t>
            </a:r>
          </a:p>
          <a:p>
            <a:r>
              <a:rPr lang="vi-VN" sz="3600" dirty="0"/>
              <a:t>Bạn có quan tâm đến gia đình của mình</a:t>
            </a:r>
            <a:r>
              <a:rPr lang="en-US" sz="3600" dirty="0"/>
              <a:t>?</a:t>
            </a:r>
          </a:p>
          <a:p>
            <a:r>
              <a:rPr lang="vi-VN" sz="3600" dirty="0"/>
              <a:t>Nếu là cha mẹ bạn chỉ chọn để cứu một vài đứa con của mình thôi hay chọn cứu tất cả</a:t>
            </a:r>
            <a:r>
              <a:rPr lang="en-US" sz="3600" dirty="0"/>
              <a:t>?  </a:t>
            </a:r>
          </a:p>
        </p:txBody>
      </p:sp>
    </p:spTree>
    <p:extLst>
      <p:ext uri="{BB962C8B-B14F-4D97-AF65-F5344CB8AC3E}">
        <p14:creationId xmlns:p14="http://schemas.microsoft.com/office/powerpoint/2010/main" val="293660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86" y="484450"/>
            <a:ext cx="10143066" cy="1320800"/>
          </a:xfrm>
        </p:spPr>
        <p:txBody>
          <a:bodyPr>
            <a:noAutofit/>
          </a:bodyPr>
          <a:lstStyle/>
          <a:p>
            <a:r>
              <a:rPr lang="vi-VN" sz="4800" dirty="0">
                <a:solidFill>
                  <a:schemeClr val="accent1">
                    <a:lumMod val="50000"/>
                  </a:schemeClr>
                </a:solidFill>
              </a:rPr>
              <a:t>7 Bài học – Khóa học đơn giản </a:t>
            </a:r>
            <a:r>
              <a:rPr lang="en-US" sz="4800" dirty="0">
                <a:solidFill>
                  <a:schemeClr val="accent1">
                    <a:lumMod val="50000"/>
                  </a:schemeClr>
                </a:solidFill>
              </a:rPr>
              <a:t>T4T</a:t>
            </a:r>
          </a:p>
        </p:txBody>
      </p:sp>
      <p:sp>
        <p:nvSpPr>
          <p:cNvPr id="3" name="Content Placeholder 2"/>
          <p:cNvSpPr>
            <a:spLocks noGrp="1"/>
          </p:cNvSpPr>
          <p:nvPr>
            <p:ph idx="1"/>
          </p:nvPr>
        </p:nvSpPr>
        <p:spPr>
          <a:xfrm>
            <a:off x="609600" y="1602153"/>
            <a:ext cx="8664402" cy="4439209"/>
          </a:xfrm>
        </p:spPr>
        <p:txBody>
          <a:bodyPr>
            <a:normAutofit/>
          </a:bodyPr>
          <a:lstStyle/>
          <a:p>
            <a:r>
              <a:rPr lang="vi-VN" sz="3900" dirty="0"/>
              <a:t>Bài</a:t>
            </a:r>
            <a:r>
              <a:rPr lang="en-US" sz="3900" dirty="0"/>
              <a:t> 1: </a:t>
            </a:r>
            <a:r>
              <a:rPr lang="vi-VN" sz="3900" dirty="0"/>
              <a:t>Sự Đảm Bảo Về Sự Cứu Rỗi</a:t>
            </a:r>
            <a:r>
              <a:rPr lang="en-US" sz="3900" dirty="0"/>
              <a:t> </a:t>
            </a:r>
          </a:p>
          <a:p>
            <a:r>
              <a:rPr lang="vi-VN" sz="3900" dirty="0"/>
              <a:t>Bài</a:t>
            </a:r>
            <a:r>
              <a:rPr lang="en-US" sz="3900" dirty="0"/>
              <a:t> 2: </a:t>
            </a:r>
            <a:r>
              <a:rPr lang="vi-VN" sz="3900" dirty="0"/>
              <a:t>Sự Cầu Nguyện</a:t>
            </a:r>
            <a:r>
              <a:rPr lang="en-US" sz="3900" dirty="0"/>
              <a:t> </a:t>
            </a:r>
          </a:p>
          <a:p>
            <a:r>
              <a:rPr lang="vi-VN" sz="3900" dirty="0"/>
              <a:t>Bài</a:t>
            </a:r>
            <a:r>
              <a:rPr lang="en-US" sz="3900" dirty="0"/>
              <a:t> 3: </a:t>
            </a:r>
            <a:r>
              <a:rPr lang="vi-VN" sz="3900" dirty="0"/>
              <a:t>Tĩnh Nguyện Hàng Ngày</a:t>
            </a:r>
            <a:r>
              <a:rPr lang="en-US" sz="3900" dirty="0"/>
              <a:t> </a:t>
            </a:r>
          </a:p>
          <a:p>
            <a:r>
              <a:rPr lang="vi-VN" sz="3900" dirty="0"/>
              <a:t>Bài</a:t>
            </a:r>
            <a:r>
              <a:rPr lang="en-US" sz="3900" dirty="0"/>
              <a:t> 4: </a:t>
            </a:r>
            <a:r>
              <a:rPr lang="vi-VN" sz="3900" dirty="0"/>
              <a:t>Thờ Phượng Với Hội Thánh</a:t>
            </a:r>
            <a:r>
              <a:rPr lang="en-US" sz="3900" dirty="0"/>
              <a:t> </a:t>
            </a:r>
          </a:p>
          <a:p>
            <a:r>
              <a:rPr lang="vi-VN" sz="3900" dirty="0"/>
              <a:t>Bài</a:t>
            </a:r>
            <a:r>
              <a:rPr lang="en-US" sz="3900" dirty="0"/>
              <a:t> 5: </a:t>
            </a:r>
            <a:r>
              <a:rPr lang="vi-VN" sz="3900" dirty="0"/>
              <a:t>Chúa Là Cha Trên Trời</a:t>
            </a:r>
            <a:r>
              <a:rPr lang="en-US" sz="3900" dirty="0"/>
              <a:t> </a:t>
            </a:r>
          </a:p>
          <a:p>
            <a:r>
              <a:rPr lang="vi-VN" sz="3900" dirty="0"/>
              <a:t>Bài</a:t>
            </a:r>
            <a:r>
              <a:rPr lang="en-US" sz="3900" dirty="0"/>
              <a:t> 6: </a:t>
            </a:r>
            <a:r>
              <a:rPr lang="vi-VN" sz="3900" dirty="0"/>
              <a:t>Chia Sẻ Phúc Âm</a:t>
            </a:r>
            <a:r>
              <a:rPr lang="en-US" sz="3900" dirty="0"/>
              <a:t> </a:t>
            </a:r>
          </a:p>
        </p:txBody>
      </p:sp>
    </p:spTree>
    <p:extLst>
      <p:ext uri="{BB962C8B-B14F-4D97-AF65-F5344CB8AC3E}">
        <p14:creationId xmlns:p14="http://schemas.microsoft.com/office/powerpoint/2010/main" val="77151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443" y="555099"/>
            <a:ext cx="10143066" cy="1320800"/>
          </a:xfrm>
        </p:spPr>
        <p:txBody>
          <a:bodyPr>
            <a:noAutofit/>
          </a:bodyPr>
          <a:lstStyle/>
          <a:p>
            <a:r>
              <a:rPr lang="vi-VN" sz="4800" dirty="0">
                <a:solidFill>
                  <a:schemeClr val="accent1">
                    <a:lumMod val="50000"/>
                  </a:schemeClr>
                </a:solidFill>
              </a:rPr>
              <a:t>7 Bài học – Khóa học đơn giản T4T</a:t>
            </a:r>
            <a:endParaRPr lang="en-US" sz="4800" dirty="0">
              <a:solidFill>
                <a:schemeClr val="accent1">
                  <a:lumMod val="50000"/>
                </a:schemeClr>
              </a:solidFill>
            </a:endParaRPr>
          </a:p>
        </p:txBody>
      </p:sp>
      <p:sp>
        <p:nvSpPr>
          <p:cNvPr id="3" name="Content Placeholder 2"/>
          <p:cNvSpPr>
            <a:spLocks noGrp="1"/>
          </p:cNvSpPr>
          <p:nvPr>
            <p:ph idx="1"/>
          </p:nvPr>
        </p:nvSpPr>
        <p:spPr>
          <a:xfrm>
            <a:off x="609600" y="1602153"/>
            <a:ext cx="8664402" cy="4439209"/>
          </a:xfrm>
        </p:spPr>
        <p:txBody>
          <a:bodyPr>
            <a:normAutofit fontScale="85000" lnSpcReduction="20000"/>
          </a:bodyPr>
          <a:lstStyle/>
          <a:p>
            <a:r>
              <a:rPr lang="vi-VN" sz="3600" dirty="0"/>
              <a:t>Bài</a:t>
            </a:r>
            <a:r>
              <a:rPr lang="en-US" sz="3600" dirty="0"/>
              <a:t> 7: </a:t>
            </a:r>
            <a:r>
              <a:rPr lang="vi-VN" sz="3600" dirty="0"/>
              <a:t>Tham gia Nhóm Học Kinh Thánh</a:t>
            </a:r>
            <a:endParaRPr lang="en-US" sz="3600" dirty="0"/>
          </a:p>
          <a:p>
            <a:pPr lvl="1"/>
            <a:r>
              <a:rPr lang="vi-VN" sz="3600" dirty="0"/>
              <a:t>Đoạn Kinh thánh này NÓI về điều gì</a:t>
            </a:r>
            <a:r>
              <a:rPr lang="en-US" sz="3600" dirty="0"/>
              <a:t>? </a:t>
            </a:r>
          </a:p>
          <a:p>
            <a:pPr lvl="1"/>
            <a:r>
              <a:rPr lang="vi-VN" sz="3600" dirty="0"/>
              <a:t>Làm sao tôi có thể VÂNG THEO</a:t>
            </a:r>
            <a:r>
              <a:rPr lang="en-US" sz="3600" dirty="0"/>
              <a:t>? </a:t>
            </a:r>
          </a:p>
          <a:p>
            <a:pPr lvl="1"/>
            <a:r>
              <a:rPr lang="vi-VN" sz="3600" dirty="0"/>
              <a:t>Tôi nên dạy hoặc CHIA SẺ điều gì với người khác? </a:t>
            </a:r>
            <a:endParaRPr lang="en-US" sz="3600" dirty="0"/>
          </a:p>
          <a:p>
            <a:r>
              <a:rPr lang="vi-VN" sz="3600" dirty="0"/>
              <a:t>Mác</a:t>
            </a:r>
            <a:r>
              <a:rPr lang="en-US" sz="3600" dirty="0"/>
              <a:t> 3:1-12 ; </a:t>
            </a:r>
            <a:r>
              <a:rPr lang="vi-VN" sz="3600" dirty="0"/>
              <a:t>Mác</a:t>
            </a:r>
            <a:r>
              <a:rPr lang="en-US" sz="3600" dirty="0"/>
              <a:t> 3:13-19 ; </a:t>
            </a:r>
            <a:r>
              <a:rPr lang="vi-VN" sz="3600" dirty="0"/>
              <a:t>Mác</a:t>
            </a:r>
            <a:r>
              <a:rPr lang="en-US" sz="3600" dirty="0"/>
              <a:t> 3:20-30; </a:t>
            </a:r>
            <a:r>
              <a:rPr lang="vi-VN" sz="3600" dirty="0"/>
              <a:t>Mác</a:t>
            </a:r>
            <a:r>
              <a:rPr lang="en-US" sz="3600" dirty="0"/>
              <a:t> 3:31-35; </a:t>
            </a:r>
            <a:r>
              <a:rPr lang="vi-VN" sz="3600" dirty="0"/>
              <a:t>Mác</a:t>
            </a:r>
            <a:r>
              <a:rPr lang="en-US" sz="3600" dirty="0"/>
              <a:t> 4:1-20 ;</a:t>
            </a:r>
            <a:r>
              <a:rPr lang="vi-VN" sz="3600" dirty="0"/>
              <a:t> Mác</a:t>
            </a:r>
            <a:r>
              <a:rPr lang="en-US" sz="3600" dirty="0"/>
              <a:t> 4:21-25; </a:t>
            </a:r>
            <a:r>
              <a:rPr lang="vi-VN" sz="3600" dirty="0"/>
              <a:t>Mác</a:t>
            </a:r>
            <a:r>
              <a:rPr lang="en-US" sz="3600" dirty="0"/>
              <a:t> 4:26-29 ;</a:t>
            </a:r>
            <a:r>
              <a:rPr lang="vi-VN" sz="3600" dirty="0"/>
              <a:t> Mác</a:t>
            </a:r>
            <a:r>
              <a:rPr lang="en-US" sz="3600" dirty="0"/>
              <a:t> 4:30-34 ;</a:t>
            </a:r>
            <a:r>
              <a:rPr lang="vi-VN" sz="3600" dirty="0"/>
              <a:t> Mác</a:t>
            </a:r>
            <a:r>
              <a:rPr lang="en-US" sz="3600" dirty="0"/>
              <a:t> 4:35-41; </a:t>
            </a:r>
            <a:r>
              <a:rPr lang="vi-VN" sz="3600" dirty="0"/>
              <a:t>Mác</a:t>
            </a:r>
            <a:r>
              <a:rPr lang="en-US" sz="3600" dirty="0"/>
              <a:t> 5:1-20 ;</a:t>
            </a:r>
            <a:r>
              <a:rPr lang="vi-VN" sz="3600" dirty="0"/>
              <a:t> Mác</a:t>
            </a:r>
            <a:r>
              <a:rPr lang="en-US" sz="3600" dirty="0"/>
              <a:t> 5:21-24; 35-43; </a:t>
            </a:r>
            <a:br>
              <a:rPr lang="en-US" sz="3600" dirty="0"/>
            </a:br>
            <a:r>
              <a:rPr lang="vi-VN" sz="3600" dirty="0"/>
              <a:t>Mác</a:t>
            </a:r>
            <a:r>
              <a:rPr lang="en-US" sz="3600" dirty="0"/>
              <a:t> 5:25-34</a:t>
            </a:r>
          </a:p>
          <a:p>
            <a:endParaRPr lang="en-US" dirty="0"/>
          </a:p>
        </p:txBody>
      </p:sp>
    </p:spTree>
    <p:extLst>
      <p:ext uri="{BB962C8B-B14F-4D97-AF65-F5344CB8AC3E}">
        <p14:creationId xmlns:p14="http://schemas.microsoft.com/office/powerpoint/2010/main" val="2405224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500" y="597489"/>
            <a:ext cx="9188119" cy="1320800"/>
          </a:xfrm>
        </p:spPr>
        <p:txBody>
          <a:bodyPr>
            <a:noAutofit/>
          </a:bodyPr>
          <a:lstStyle/>
          <a:p>
            <a:pPr lvl="0"/>
            <a:r>
              <a:rPr lang="vi-VN" sz="4200" dirty="0">
                <a:solidFill>
                  <a:schemeClr val="accent1">
                    <a:lumMod val="50000"/>
                  </a:schemeClr>
                </a:solidFill>
              </a:rPr>
              <a:t>Thực hành </a:t>
            </a:r>
            <a:r>
              <a:rPr lang="en-US" sz="4200" dirty="0">
                <a:solidFill>
                  <a:schemeClr val="accent1">
                    <a:lumMod val="50000"/>
                  </a:schemeClr>
                </a:solidFill>
              </a:rPr>
              <a:t>T4T – </a:t>
            </a:r>
            <a:r>
              <a:rPr lang="vi-VN" sz="4200" dirty="0">
                <a:solidFill>
                  <a:schemeClr val="accent1">
                    <a:lumMod val="50000"/>
                  </a:schemeClr>
                </a:solidFill>
              </a:rPr>
              <a:t>Quy Trình 3 phần</a:t>
            </a:r>
            <a:endParaRPr lang="en-US" sz="4200" dirty="0">
              <a:solidFill>
                <a:schemeClr val="accent1">
                  <a:lumMod val="50000"/>
                </a:schemeClr>
              </a:solidFill>
            </a:endParaRPr>
          </a:p>
        </p:txBody>
      </p:sp>
      <p:sp>
        <p:nvSpPr>
          <p:cNvPr id="7" name="Rectangle 6"/>
          <p:cNvSpPr/>
          <p:nvPr/>
        </p:nvSpPr>
        <p:spPr>
          <a:xfrm>
            <a:off x="4467875" y="2254250"/>
            <a:ext cx="3538537" cy="29856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02627" y="2254250"/>
            <a:ext cx="3538537" cy="29856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931863" y="2254250"/>
            <a:ext cx="10604254" cy="3651600"/>
            <a:chOff x="931863" y="2254250"/>
            <a:chExt cx="10604254" cy="2985611"/>
          </a:xfrm>
          <a:solidFill>
            <a:schemeClr val="bg1"/>
          </a:solidFill>
        </p:grpSpPr>
        <p:sp>
          <p:nvSpPr>
            <p:cNvPr id="5" name="Rectangle 4"/>
            <p:cNvSpPr/>
            <p:nvPr/>
          </p:nvSpPr>
          <p:spPr>
            <a:xfrm>
              <a:off x="931863" y="2254250"/>
              <a:ext cx="3538537" cy="29856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62828" y="2254250"/>
              <a:ext cx="3538537" cy="29856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997580" y="2254250"/>
              <a:ext cx="3538537" cy="29856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Table 11"/>
          <p:cNvGraphicFramePr>
            <a:graphicFrameLocks noGrp="1"/>
          </p:cNvGraphicFramePr>
          <p:nvPr>
            <p:extLst>
              <p:ext uri="{D42A27DB-BD31-4B8C-83A1-F6EECF244321}">
                <p14:modId xmlns:p14="http://schemas.microsoft.com/office/powerpoint/2010/main" val="1508036197"/>
              </p:ext>
            </p:extLst>
          </p:nvPr>
        </p:nvGraphicFramePr>
        <p:xfrm>
          <a:off x="938170" y="2940282"/>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571500" lvl="0" indent="-285750" algn="l">
                        <a:buFont typeface="Arial" panose="020B0604020202020204" pitchFamily="34" charset="0"/>
                        <a:buChar char="•"/>
                      </a:pPr>
                      <a:r>
                        <a:rPr lang="vi-VN" sz="3200" b="0" u="none" dirty="0">
                          <a:solidFill>
                            <a:schemeClr val="tx1"/>
                          </a:solidFill>
                        </a:rPr>
                        <a:t>Thờ phượng</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767936607"/>
              </p:ext>
            </p:extLst>
          </p:nvPr>
        </p:nvGraphicFramePr>
        <p:xfrm>
          <a:off x="936399" y="3630615"/>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571500" lvl="0" indent="-285750" algn="l">
                        <a:buFont typeface="Arial" panose="020B0604020202020204" pitchFamily="34" charset="0"/>
                        <a:buChar char="•"/>
                      </a:pPr>
                      <a:r>
                        <a:rPr lang="vi-VN" sz="3200" b="0" u="none" dirty="0">
                          <a:solidFill>
                            <a:schemeClr val="tx1"/>
                          </a:solidFill>
                        </a:rPr>
                        <a:t>Chăm sóc </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968128899"/>
              </p:ext>
            </p:extLst>
          </p:nvPr>
        </p:nvGraphicFramePr>
        <p:xfrm>
          <a:off x="941176" y="4292373"/>
          <a:ext cx="3516605" cy="660173"/>
        </p:xfrm>
        <a:graphic>
          <a:graphicData uri="http://schemas.openxmlformats.org/drawingml/2006/table">
            <a:tbl>
              <a:tblPr firstRow="1" bandRow="1">
                <a:tableStyleId>{5C22544A-7EE6-4342-B048-85BDC9FD1C3A}</a:tableStyleId>
              </a:tblPr>
              <a:tblGrid>
                <a:gridCol w="3516605">
                  <a:extLst>
                    <a:ext uri="{9D8B030D-6E8A-4147-A177-3AD203B41FA5}">
                      <a16:colId xmlns:a16="http://schemas.microsoft.com/office/drawing/2014/main" val="20000"/>
                    </a:ext>
                  </a:extLst>
                </a:gridCol>
              </a:tblGrid>
              <a:tr h="660173">
                <a:tc>
                  <a:txBody>
                    <a:bodyPr/>
                    <a:lstStyle/>
                    <a:p>
                      <a:pPr marL="569913" lvl="0" indent="-284163" algn="l">
                        <a:buFont typeface="Arial" panose="020B0604020202020204" pitchFamily="34" charset="0"/>
                        <a:buChar char="•"/>
                      </a:pPr>
                      <a:r>
                        <a:rPr lang="vi-VN" sz="3200" b="0" u="none" dirty="0">
                          <a:solidFill>
                            <a:srgbClr val="FF0000"/>
                          </a:solidFill>
                        </a:rPr>
                        <a:t>Trách nhiệm </a:t>
                      </a:r>
                      <a:endParaRPr lang="en-US" sz="3200" b="0" u="none" dirty="0">
                        <a:solidFill>
                          <a:srgbClr val="FF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829284419"/>
              </p:ext>
            </p:extLst>
          </p:nvPr>
        </p:nvGraphicFramePr>
        <p:xfrm>
          <a:off x="941176" y="4952546"/>
          <a:ext cx="3538537" cy="701634"/>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701634">
                <a:tc>
                  <a:txBody>
                    <a:bodyPr/>
                    <a:lstStyle/>
                    <a:p>
                      <a:pPr marL="569913" marR="0" lvl="0" indent="-2841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vi-VN" sz="3200" b="0" u="none" dirty="0">
                          <a:solidFill>
                            <a:srgbClr val="FF0000"/>
                          </a:solidFill>
                        </a:rPr>
                        <a:t>Khải tượng</a:t>
                      </a:r>
                      <a:endParaRPr lang="en-US" sz="3200" b="0" u="none" dirty="0">
                        <a:solidFill>
                          <a:srgbClr val="FF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943252809"/>
              </p:ext>
            </p:extLst>
          </p:nvPr>
        </p:nvGraphicFramePr>
        <p:xfrm>
          <a:off x="4465030" y="2297147"/>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algn="ctr"/>
                      <a:r>
                        <a:rPr lang="vi-VN" sz="3200" u="sng" dirty="0">
                          <a:solidFill>
                            <a:schemeClr val="tx1"/>
                          </a:solidFill>
                        </a:rPr>
                        <a:t>Phần 3 thứ hai</a:t>
                      </a:r>
                      <a:endParaRPr lang="en-US" sz="3200" u="sng"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203013"/>
              </p:ext>
            </p:extLst>
          </p:nvPr>
        </p:nvGraphicFramePr>
        <p:xfrm>
          <a:off x="4471337" y="2966847"/>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285750" lvl="0" indent="0" algn="ctr">
                        <a:buFont typeface="Arial" panose="020B0604020202020204" pitchFamily="34" charset="0"/>
                        <a:buNone/>
                      </a:pPr>
                      <a:r>
                        <a:rPr lang="vi-VN" sz="3200" b="0" u="none" dirty="0">
                          <a:solidFill>
                            <a:schemeClr val="tx1"/>
                          </a:solidFill>
                        </a:rPr>
                        <a:t>Bài học mới</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849609133"/>
              </p:ext>
            </p:extLst>
          </p:nvPr>
        </p:nvGraphicFramePr>
        <p:xfrm>
          <a:off x="4469566" y="3657180"/>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285750" lvl="0" indent="0" algn="ctr">
                        <a:buFont typeface="Arial" panose="020B0604020202020204" pitchFamily="34" charset="0"/>
                        <a:buNone/>
                      </a:pPr>
                      <a:r>
                        <a:rPr lang="vi-VN" sz="3200" b="0" u="none" dirty="0">
                          <a:solidFill>
                            <a:schemeClr val="tx1"/>
                          </a:solidFill>
                        </a:rPr>
                        <a:t>Hoặc</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639328268"/>
              </p:ext>
            </p:extLst>
          </p:nvPr>
        </p:nvGraphicFramePr>
        <p:xfrm>
          <a:off x="4474343" y="4318938"/>
          <a:ext cx="3516605" cy="660173"/>
        </p:xfrm>
        <a:graphic>
          <a:graphicData uri="http://schemas.openxmlformats.org/drawingml/2006/table">
            <a:tbl>
              <a:tblPr firstRow="1" bandRow="1">
                <a:tableStyleId>{5C22544A-7EE6-4342-B048-85BDC9FD1C3A}</a:tableStyleId>
              </a:tblPr>
              <a:tblGrid>
                <a:gridCol w="3516605">
                  <a:extLst>
                    <a:ext uri="{9D8B030D-6E8A-4147-A177-3AD203B41FA5}">
                      <a16:colId xmlns:a16="http://schemas.microsoft.com/office/drawing/2014/main" val="20000"/>
                    </a:ext>
                  </a:extLst>
                </a:gridCol>
              </a:tblGrid>
              <a:tr h="660173">
                <a:tc>
                  <a:txBody>
                    <a:bodyPr/>
                    <a:lstStyle/>
                    <a:p>
                      <a:pPr marL="285750" lvl="0" indent="0" algn="ctr">
                        <a:buFont typeface="Arial" panose="020B0604020202020204" pitchFamily="34" charset="0"/>
                        <a:buNone/>
                      </a:pPr>
                      <a:r>
                        <a:rPr lang="vi-VN" sz="3200" b="0" u="none" dirty="0">
                          <a:solidFill>
                            <a:schemeClr val="tx1"/>
                          </a:solidFill>
                        </a:rPr>
                        <a:t>Dài hạn</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760062695"/>
              </p:ext>
            </p:extLst>
          </p:nvPr>
        </p:nvGraphicFramePr>
        <p:xfrm>
          <a:off x="4474343" y="4979111"/>
          <a:ext cx="3538537" cy="701634"/>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701634">
                <a:tc>
                  <a:txBody>
                    <a:bodyPr/>
                    <a:lstStyle/>
                    <a:p>
                      <a:pPr marL="28575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vi-VN" sz="3200" b="0" u="none" dirty="0">
                          <a:solidFill>
                            <a:schemeClr val="tx1"/>
                          </a:solidFill>
                        </a:rPr>
                        <a:t>Nghiên cứu KT</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380759067"/>
              </p:ext>
            </p:extLst>
          </p:nvPr>
        </p:nvGraphicFramePr>
        <p:xfrm>
          <a:off x="8006586" y="2273378"/>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algn="ctr"/>
                      <a:r>
                        <a:rPr lang="vi-VN" sz="3200" u="sng" dirty="0">
                          <a:solidFill>
                            <a:schemeClr val="tx1"/>
                          </a:solidFill>
                        </a:rPr>
                        <a:t>Phần 3 thứ ba</a:t>
                      </a:r>
                      <a:endParaRPr lang="en-US" sz="3200" u="sng"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891488475"/>
              </p:ext>
            </p:extLst>
          </p:nvPr>
        </p:nvGraphicFramePr>
        <p:xfrm>
          <a:off x="8012893" y="2943078"/>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569913" lvl="0" indent="-284163" algn="l">
                        <a:buFont typeface="Arial" panose="020B0604020202020204" pitchFamily="34" charset="0"/>
                        <a:buChar char="•"/>
                      </a:pPr>
                      <a:r>
                        <a:rPr lang="vi-VN" sz="3200" b="0" u="none" dirty="0">
                          <a:solidFill>
                            <a:srgbClr val="FF0000"/>
                          </a:solidFill>
                        </a:rPr>
                        <a:t>Thực hành </a:t>
                      </a:r>
                      <a:endParaRPr lang="en-US" sz="3200" b="0" u="none" dirty="0">
                        <a:solidFill>
                          <a:srgbClr val="FF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1406978178"/>
              </p:ext>
            </p:extLst>
          </p:nvPr>
        </p:nvGraphicFramePr>
        <p:xfrm>
          <a:off x="8011122" y="3633411"/>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marL="569913" lvl="0" indent="-284163" algn="l">
                        <a:buFont typeface="Arial" panose="020B0604020202020204" pitchFamily="34" charset="0"/>
                        <a:buChar char="•"/>
                      </a:pPr>
                      <a:r>
                        <a:rPr lang="vi-VN" sz="3200" b="0" u="none" dirty="0">
                          <a:solidFill>
                            <a:srgbClr val="FF0000"/>
                          </a:solidFill>
                        </a:rPr>
                        <a:t>Lập mục tiêu</a:t>
                      </a:r>
                      <a:endParaRPr lang="en-US" sz="3200" b="0" u="none" dirty="0">
                        <a:solidFill>
                          <a:srgbClr val="FF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252429378"/>
              </p:ext>
            </p:extLst>
          </p:nvPr>
        </p:nvGraphicFramePr>
        <p:xfrm>
          <a:off x="8015899" y="4295169"/>
          <a:ext cx="3516605" cy="660173"/>
        </p:xfrm>
        <a:graphic>
          <a:graphicData uri="http://schemas.openxmlformats.org/drawingml/2006/table">
            <a:tbl>
              <a:tblPr firstRow="1" bandRow="1">
                <a:tableStyleId>{5C22544A-7EE6-4342-B048-85BDC9FD1C3A}</a:tableStyleId>
              </a:tblPr>
              <a:tblGrid>
                <a:gridCol w="3516605">
                  <a:extLst>
                    <a:ext uri="{9D8B030D-6E8A-4147-A177-3AD203B41FA5}">
                      <a16:colId xmlns:a16="http://schemas.microsoft.com/office/drawing/2014/main" val="20000"/>
                    </a:ext>
                  </a:extLst>
                </a:gridCol>
              </a:tblGrid>
              <a:tr h="660173">
                <a:tc>
                  <a:txBody>
                    <a:bodyPr/>
                    <a:lstStyle/>
                    <a:p>
                      <a:pPr marL="569913" lvl="0" indent="-284163" algn="l">
                        <a:buFont typeface="Arial" panose="020B0604020202020204" pitchFamily="34" charset="0"/>
                        <a:buChar char="•"/>
                      </a:pPr>
                      <a:r>
                        <a:rPr lang="vi-VN" sz="3200" b="0" u="none" dirty="0">
                          <a:solidFill>
                            <a:schemeClr val="tx1"/>
                          </a:solidFill>
                        </a:rPr>
                        <a:t>Cầu nguyện</a:t>
                      </a: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230014833"/>
              </p:ext>
            </p:extLst>
          </p:nvPr>
        </p:nvGraphicFramePr>
        <p:xfrm>
          <a:off x="8015899" y="4955342"/>
          <a:ext cx="3538537" cy="701634"/>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701634">
                <a:tc>
                  <a:txBody>
                    <a:bodyPr/>
                    <a:lstStyle/>
                    <a:p>
                      <a:pPr marL="28575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3200" b="0" u="non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908030499"/>
              </p:ext>
            </p:extLst>
          </p:nvPr>
        </p:nvGraphicFramePr>
        <p:xfrm>
          <a:off x="917349" y="2295987"/>
          <a:ext cx="3538537" cy="660173"/>
        </p:xfrm>
        <a:graphic>
          <a:graphicData uri="http://schemas.openxmlformats.org/drawingml/2006/table">
            <a:tbl>
              <a:tblPr firstRow="1" bandRow="1">
                <a:tableStyleId>{5C22544A-7EE6-4342-B048-85BDC9FD1C3A}</a:tableStyleId>
              </a:tblPr>
              <a:tblGrid>
                <a:gridCol w="3538537">
                  <a:extLst>
                    <a:ext uri="{9D8B030D-6E8A-4147-A177-3AD203B41FA5}">
                      <a16:colId xmlns:a16="http://schemas.microsoft.com/office/drawing/2014/main" val="20000"/>
                    </a:ext>
                  </a:extLst>
                </a:gridCol>
              </a:tblGrid>
              <a:tr h="660173">
                <a:tc>
                  <a:txBody>
                    <a:bodyPr/>
                    <a:lstStyle/>
                    <a:p>
                      <a:pPr algn="ctr"/>
                      <a:r>
                        <a:rPr lang="vi-VN" sz="3200" u="sng" dirty="0">
                          <a:solidFill>
                            <a:schemeClr val="tx1"/>
                          </a:solidFill>
                        </a:rPr>
                        <a:t>Phần 3 đầu tiên </a:t>
                      </a:r>
                      <a:endParaRPr lang="en-US" sz="3200" u="sng"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1237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0-#ppt_w/2"/>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arn(inVertical)">
                                      <p:cBhvr>
                                        <p:cTn id="52" dur="500"/>
                                        <p:tgtEl>
                                          <p:spTgt spid="17"/>
                                        </p:tgtEl>
                                      </p:cBhvr>
                                    </p:animEffect>
                                  </p:childTnLst>
                                </p:cTn>
                              </p:par>
                              <p:par>
                                <p:cTn id="53" presetID="16" presetClass="entr" presetSubtype="21"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arn(inVertical)">
                                      <p:cBhvr>
                                        <p:cTn id="55" dur="500"/>
                                        <p:tgtEl>
                                          <p:spTgt spid="18"/>
                                        </p:tgtEl>
                                      </p:cBhvr>
                                    </p:animEffect>
                                  </p:childTnLst>
                                </p:cTn>
                              </p:par>
                              <p:par>
                                <p:cTn id="56" presetID="16" presetClass="entr" presetSubtype="21"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barn(inVertical)">
                                      <p:cBhvr>
                                        <p:cTn id="58" dur="500"/>
                                        <p:tgtEl>
                                          <p:spTgt spid="19"/>
                                        </p:tgtEl>
                                      </p:cBhvr>
                                    </p:animEffect>
                                  </p:childTnLst>
                                </p:cTn>
                              </p:par>
                              <p:par>
                                <p:cTn id="59" presetID="16" presetClass="entr" presetSubtype="21"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barn(inVertical)">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down)">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down)">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ppt_w</p:attrName>
                                        </p:attrNameLst>
                                      </p:cBhvr>
                                      <p:tavLst>
                                        <p:tav tm="0">
                                          <p:val>
                                            <p:fltVal val="0"/>
                                          </p:val>
                                        </p:tav>
                                        <p:tav tm="100000">
                                          <p:val>
                                            <p:strVal val="#ppt_w"/>
                                          </p:val>
                                        </p:tav>
                                      </p:tavLst>
                                    </p:anim>
                                    <p:anim calcmode="lin" valueType="num">
                                      <p:cBhvr>
                                        <p:cTn id="77" dur="500" fill="hold"/>
                                        <p:tgtEl>
                                          <p:spTgt spid="24"/>
                                        </p:tgtEl>
                                        <p:attrNameLst>
                                          <p:attrName>ppt_h</p:attrName>
                                        </p:attrNameLst>
                                      </p:cBhvr>
                                      <p:tavLst>
                                        <p:tav tm="0">
                                          <p:val>
                                            <p:fltVal val="0"/>
                                          </p:val>
                                        </p:tav>
                                        <p:tav tm="100000">
                                          <p:val>
                                            <p:strVal val="#ppt_h"/>
                                          </p:val>
                                        </p:tav>
                                      </p:tavLst>
                                    </p:anim>
                                    <p:animEffect transition="in" filter="fade">
                                      <p:cBhvr>
                                        <p:cTn id="7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vi-VN" sz="4000" dirty="0">
                <a:solidFill>
                  <a:schemeClr val="accent1">
                    <a:lumMod val="50000"/>
                  </a:schemeClr>
                </a:solidFill>
              </a:rPr>
              <a:t>Làm việc trong năng quyền của Chúa Thánh Linh </a:t>
            </a:r>
            <a:endParaRPr lang="en-US" sz="4000" dirty="0">
              <a:solidFill>
                <a:schemeClr val="accent1">
                  <a:lumMod val="50000"/>
                </a:schemeClr>
              </a:solidFill>
            </a:endParaRPr>
          </a:p>
        </p:txBody>
      </p:sp>
      <p:sp>
        <p:nvSpPr>
          <p:cNvPr id="3" name="Content Placeholder 2"/>
          <p:cNvSpPr>
            <a:spLocks noGrp="1"/>
          </p:cNvSpPr>
          <p:nvPr>
            <p:ph idx="1"/>
          </p:nvPr>
        </p:nvSpPr>
        <p:spPr>
          <a:xfrm>
            <a:off x="609600" y="2191871"/>
            <a:ext cx="8664402" cy="3849492"/>
          </a:xfrm>
        </p:spPr>
        <p:txBody>
          <a:bodyPr>
            <a:normAutofit/>
          </a:bodyPr>
          <a:lstStyle/>
          <a:p>
            <a:pPr marL="0" indent="0">
              <a:buNone/>
            </a:pPr>
            <a:r>
              <a:rPr lang="en-US" sz="3600" dirty="0"/>
              <a:t>“</a:t>
            </a:r>
            <a:r>
              <a:rPr lang="vi-VN" sz="3600" dirty="0"/>
              <a:t>Thật, Ta bảo thật các con, ngươi nào tin Ta cũng sẽ làm những việc Ta làm, và sẽ làm những việc lớn hơn nữa, vì Ta đi về với Cha</a:t>
            </a:r>
            <a:r>
              <a:rPr lang="en-US" sz="3600" dirty="0"/>
              <a:t>.</a:t>
            </a:r>
            <a:r>
              <a:rPr lang="vi-VN" sz="3600" dirty="0"/>
              <a:t>”</a:t>
            </a:r>
            <a:br>
              <a:rPr lang="en-US" sz="3600" dirty="0"/>
            </a:br>
            <a:r>
              <a:rPr lang="en-US" sz="3600" dirty="0"/>
              <a:t>											- </a:t>
            </a:r>
            <a:r>
              <a:rPr lang="vi-VN" sz="3600" dirty="0"/>
              <a:t>Giăng</a:t>
            </a:r>
            <a:r>
              <a:rPr lang="en-US" sz="3600" dirty="0"/>
              <a:t> 14:12</a:t>
            </a:r>
          </a:p>
          <a:p>
            <a:pPr lvl="0"/>
            <a:endParaRPr lang="en-US" sz="3600" dirty="0"/>
          </a:p>
          <a:p>
            <a:endParaRPr lang="en-US" dirty="0"/>
          </a:p>
        </p:txBody>
      </p:sp>
    </p:spTree>
    <p:extLst>
      <p:ext uri="{BB962C8B-B14F-4D97-AF65-F5344CB8AC3E}">
        <p14:creationId xmlns:p14="http://schemas.microsoft.com/office/powerpoint/2010/main" val="1688726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041951" cy="1320800"/>
          </a:xfrm>
        </p:spPr>
        <p:txBody>
          <a:bodyPr>
            <a:noAutofit/>
          </a:bodyPr>
          <a:lstStyle/>
          <a:p>
            <a:r>
              <a:rPr lang="vi-VN" sz="4000" dirty="0">
                <a:solidFill>
                  <a:schemeClr val="accent1">
                    <a:lumMod val="50000"/>
                  </a:schemeClr>
                </a:solidFill>
              </a:rPr>
              <a:t>Làm việc trong năng quyền của Chúa Thánh Linh</a:t>
            </a:r>
            <a:endParaRPr lang="en-US" sz="4000" dirty="0">
              <a:solidFill>
                <a:schemeClr val="accent1">
                  <a:lumMod val="50000"/>
                </a:schemeClr>
              </a:solidFill>
            </a:endParaRPr>
          </a:p>
        </p:txBody>
      </p:sp>
      <p:sp>
        <p:nvSpPr>
          <p:cNvPr id="3" name="Content Placeholder 2"/>
          <p:cNvSpPr>
            <a:spLocks noGrp="1"/>
          </p:cNvSpPr>
          <p:nvPr>
            <p:ph idx="1"/>
          </p:nvPr>
        </p:nvSpPr>
        <p:spPr>
          <a:xfrm>
            <a:off x="609600" y="2071689"/>
            <a:ext cx="8664402" cy="3969674"/>
          </a:xfrm>
        </p:spPr>
        <p:txBody>
          <a:bodyPr>
            <a:normAutofit/>
          </a:bodyPr>
          <a:lstStyle/>
          <a:p>
            <a:pPr marL="0" indent="0">
              <a:buNone/>
            </a:pPr>
            <a:r>
              <a:rPr lang="vi-VN" sz="2400" dirty="0"/>
              <a:t>Thảo luận</a:t>
            </a:r>
            <a:endParaRPr lang="en-US" sz="2400" dirty="0"/>
          </a:p>
          <a:p>
            <a:r>
              <a:rPr lang="vi-VN" sz="2400" dirty="0"/>
              <a:t>Đức Thánh Linh có đang làm việc cùng với bạn không?</a:t>
            </a:r>
            <a:endParaRPr lang="en-US" sz="2400" dirty="0"/>
          </a:p>
          <a:p>
            <a:r>
              <a:rPr lang="vi-VN" sz="2400" dirty="0"/>
              <a:t>Đâu là sự khác biệt trong việc nhận lãnh Chúa Thánh Linh và được đổ đầy (báp-têm) Chúa Thánh Linh</a:t>
            </a:r>
            <a:r>
              <a:rPr lang="en-US" sz="2400" dirty="0"/>
              <a:t>?</a:t>
            </a:r>
          </a:p>
          <a:p>
            <a:r>
              <a:rPr lang="vi-VN" sz="2400" dirty="0"/>
              <a:t>Đời sống cầu nguyện của tôi thế nào</a:t>
            </a:r>
            <a:r>
              <a:rPr lang="en-US" sz="2400" dirty="0"/>
              <a:t>?</a:t>
            </a:r>
          </a:p>
          <a:p>
            <a:r>
              <a:rPr lang="vi-VN" sz="2400" dirty="0"/>
              <a:t>Làm sao để biết được ý muốn của Cha Trên Trời</a:t>
            </a:r>
            <a:r>
              <a:rPr lang="en-US" sz="2400" dirty="0"/>
              <a:t>?</a:t>
            </a:r>
          </a:p>
          <a:p>
            <a:r>
              <a:rPr lang="vi-VN" sz="2400" dirty="0"/>
              <a:t>Chúng ta nên có thái độ nào khi cầu nguyện</a:t>
            </a:r>
            <a:r>
              <a:rPr lang="en-US" sz="2400" dirty="0"/>
              <a:t>?</a:t>
            </a:r>
          </a:p>
          <a:p>
            <a:endParaRPr lang="en-US" sz="2400" dirty="0"/>
          </a:p>
        </p:txBody>
      </p:sp>
    </p:spTree>
    <p:extLst>
      <p:ext uri="{BB962C8B-B14F-4D97-AF65-F5344CB8AC3E}">
        <p14:creationId xmlns:p14="http://schemas.microsoft.com/office/powerpoint/2010/main" val="3977415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5400" dirty="0"/>
              <a:t>Mục tiêu</a:t>
            </a:r>
            <a:endParaRPr lang="en-US" sz="5400" dirty="0"/>
          </a:p>
        </p:txBody>
      </p:sp>
      <p:sp>
        <p:nvSpPr>
          <p:cNvPr id="3" name="Content Placeholder 2"/>
          <p:cNvSpPr>
            <a:spLocks noGrp="1"/>
          </p:cNvSpPr>
          <p:nvPr>
            <p:ph idx="1"/>
          </p:nvPr>
        </p:nvSpPr>
        <p:spPr>
          <a:xfrm>
            <a:off x="617415" y="1609969"/>
            <a:ext cx="8656587" cy="4431393"/>
          </a:xfrm>
        </p:spPr>
        <p:txBody>
          <a:bodyPr/>
          <a:lstStyle/>
          <a:p>
            <a:r>
              <a:rPr lang="en-US" sz="3600" dirty="0"/>
              <a:t>90 </a:t>
            </a:r>
            <a:r>
              <a:rPr lang="vi-VN" sz="3600" dirty="0"/>
              <a:t>ngày</a:t>
            </a:r>
            <a:endParaRPr lang="en-US" sz="3600" dirty="0"/>
          </a:p>
          <a:p>
            <a:r>
              <a:rPr lang="en-US" sz="3600" dirty="0"/>
              <a:t>2 </a:t>
            </a:r>
            <a:r>
              <a:rPr lang="vi-VN" sz="3600" dirty="0"/>
              <a:t>tuần</a:t>
            </a:r>
            <a:endParaRPr lang="en-US" sz="3600" dirty="0"/>
          </a:p>
          <a:p>
            <a:r>
              <a:rPr lang="vi-VN" sz="3600" dirty="0"/>
              <a:t>Cầu nguyện</a:t>
            </a:r>
            <a:endParaRPr lang="en-US" sz="3600" dirty="0"/>
          </a:p>
          <a:p>
            <a:r>
              <a:rPr lang="vi-VN" sz="3600" dirty="0"/>
              <a:t>Vâng giữ </a:t>
            </a:r>
            <a:endParaRPr lang="en-US" sz="3600" dirty="0"/>
          </a:p>
          <a:p>
            <a:r>
              <a:rPr lang="vi-VN" sz="3600" dirty="0"/>
              <a:t>Làm Theo</a:t>
            </a:r>
            <a:r>
              <a:rPr lang="en-US" sz="3600" dirty="0"/>
              <a:t>!</a:t>
            </a:r>
          </a:p>
          <a:p>
            <a:endParaRPr lang="en-US" dirty="0"/>
          </a:p>
        </p:txBody>
      </p:sp>
    </p:spTree>
    <p:extLst>
      <p:ext uri="{BB962C8B-B14F-4D97-AF65-F5344CB8AC3E}">
        <p14:creationId xmlns:p14="http://schemas.microsoft.com/office/powerpoint/2010/main" val="38632192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1042</TotalTime>
  <Words>1161</Words>
  <Application>Microsoft Office PowerPoint</Application>
  <PresentationFormat>Widescreen</PresentationFormat>
  <Paragraphs>111</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Tahoma</vt:lpstr>
      <vt:lpstr>Trebuchet MS</vt:lpstr>
      <vt:lpstr>Wingdings 3</vt:lpstr>
      <vt:lpstr>Facet</vt:lpstr>
      <vt:lpstr>Huấn Luyện T4T</vt:lpstr>
      <vt:lpstr>Huấn Luyện T4T</vt:lpstr>
      <vt:lpstr>Ba điểm chính của T4T</vt:lpstr>
      <vt:lpstr>Huấn Luyện T4T </vt:lpstr>
      <vt:lpstr>Huấn Luyện T4T </vt:lpstr>
      <vt:lpstr>Huấn Luyện T4T </vt:lpstr>
      <vt:lpstr>Đoạn Kinh Thánh thảo luận</vt:lpstr>
      <vt:lpstr>Đoạn Kinh thánh thảo luận</vt:lpstr>
      <vt:lpstr>Đoạn Kinh thánh thảo luận</vt:lpstr>
      <vt:lpstr>Đoạn Kinh thánh thảo luận</vt:lpstr>
      <vt:lpstr>Người làm công trong Vương Quốc</vt:lpstr>
      <vt:lpstr>Tấm Lòng của Cha Trên Trời</vt:lpstr>
      <vt:lpstr>Tấm Lòng của Cha Trên Trời </vt:lpstr>
      <vt:lpstr>7 Bài học – Khóa học đơn giản T4T</vt:lpstr>
      <vt:lpstr>7 Bài học – Khóa học đơn giản T4T</vt:lpstr>
      <vt:lpstr>Thực hành T4T – Quy Trình 3 phần</vt:lpstr>
      <vt:lpstr>Làm việc trong năng quyền của Chúa Thánh Linh </vt:lpstr>
      <vt:lpstr>Làm việc trong năng quyền của Chúa Thánh Linh</vt:lpstr>
      <vt:lpstr>Mục tiêu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T4T Training</dc:title>
  <dc:creator>Ying Kai</dc:creator>
  <cp:lastModifiedBy>r f</cp:lastModifiedBy>
  <cp:revision>127</cp:revision>
  <dcterms:created xsi:type="dcterms:W3CDTF">2015-09-30T02:36:45Z</dcterms:created>
  <dcterms:modified xsi:type="dcterms:W3CDTF">2023-07-23T10:35:36Z</dcterms:modified>
</cp:coreProperties>
</file>